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6" r:id="rId1"/>
  </p:sldMasterIdLst>
  <p:notesMasterIdLst>
    <p:notesMasterId r:id="rId18"/>
  </p:notesMasterIdLst>
  <p:handoutMasterIdLst>
    <p:handoutMasterId r:id="rId19"/>
  </p:handoutMasterIdLst>
  <p:sldIdLst>
    <p:sldId id="842" r:id="rId2"/>
    <p:sldId id="267" r:id="rId3"/>
    <p:sldId id="2147481534" r:id="rId4"/>
    <p:sldId id="2147481535" r:id="rId5"/>
    <p:sldId id="263" r:id="rId6"/>
    <p:sldId id="830" r:id="rId7"/>
    <p:sldId id="843" r:id="rId8"/>
    <p:sldId id="832" r:id="rId9"/>
    <p:sldId id="839" r:id="rId10"/>
    <p:sldId id="840" r:id="rId11"/>
    <p:sldId id="836" r:id="rId12"/>
    <p:sldId id="837" r:id="rId13"/>
    <p:sldId id="841" r:id="rId14"/>
    <p:sldId id="844" r:id="rId15"/>
    <p:sldId id="270" r:id="rId16"/>
    <p:sldId id="269" r:id="rId17"/>
  </p:sldIdLst>
  <p:sldSz cx="12192000" cy="6858000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6" userDrawn="1">
          <p15:clr>
            <a:srgbClr val="A4A3A4"/>
          </p15:clr>
        </p15:guide>
        <p15:guide id="2" orient="horz" pos="2952">
          <p15:clr>
            <a:srgbClr val="A4A3A4"/>
          </p15:clr>
        </p15:guide>
        <p15:guide id="3" pos="6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720">
          <p15:clr>
            <a:srgbClr val="A4A3A4"/>
          </p15:clr>
        </p15:guide>
        <p15:guide id="2" orient="horz" pos="2712">
          <p15:clr>
            <a:srgbClr val="A4A3A4"/>
          </p15:clr>
        </p15:guide>
        <p15:guide id="3" orient="horz" pos="2882">
          <p15:clr>
            <a:srgbClr val="A4A3A4"/>
          </p15:clr>
        </p15:guide>
        <p15:guide id="4" pos="506">
          <p15:clr>
            <a:srgbClr val="A4A3A4"/>
          </p15:clr>
        </p15:guide>
        <p15:guide id="5" pos="39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958F1F-55B6-447D-885E-0B866111CFAC}" name="Emma Hinkle" initials="" userId="S::ehinkle@medthinkscicom.com::22094a38-dcba-498b-ae5c-6354628086ff" providerId="AD"/>
  <p188:author id="{04D4F87A-696C-8449-BBC8-B9EF5A8275D1}" name="Nathan Rodeberg" initials="NR" userId="S::nrodeberg@medthinkscicom.com::a00a278c-dce6-4737-ab8c-2669f2b69929" providerId="AD"/>
  <p188:author id="{C4A0BBBC-389C-F2B4-6940-6811B3924AC6}" name="David Boffa" initials="DB" userId="S::dboffa@medthink.com::dff8d964-11eb-4b68-ba57-96ca10be7b06" providerId="AD"/>
  <p188:author id="{DCD10BD9-8DB8-0CE3-24EC-F996E9559DA7}" name="Elizabeth Justice" initials="EJ" userId="S::ejustice@medthinkscicom.com::49c272bf-57c1-4594-bf88-d7c33db95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252"/>
    <a:srgbClr val="757575"/>
    <a:srgbClr val="E6DCF4"/>
    <a:srgbClr val="6D5393"/>
    <a:srgbClr val="F8766D"/>
    <a:srgbClr val="5494FF"/>
    <a:srgbClr val="4E4E4E"/>
    <a:srgbClr val="00BA38"/>
    <a:srgbClr val="45454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14" autoAdjust="0"/>
    <p:restoredTop sz="96092" autoAdjust="0"/>
  </p:normalViewPr>
  <p:slideViewPr>
    <p:cSldViewPr snapToGrid="0" showGuides="1">
      <p:cViewPr varScale="1">
        <p:scale>
          <a:sx n="161" d="100"/>
          <a:sy n="161" d="100"/>
        </p:scale>
        <p:origin x="948" y="108"/>
      </p:cViewPr>
      <p:guideLst>
        <p:guide orient="horz" pos="4176"/>
        <p:guide orient="horz" pos="2952"/>
        <p:guide pos="638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2196" y="1104"/>
      </p:cViewPr>
      <p:guideLst>
        <p:guide orient="horz" pos="720"/>
        <p:guide orient="horz" pos="2712"/>
        <p:guide orient="horz" pos="2882"/>
        <p:guide pos="506"/>
        <p:guide pos="39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D617BD-D91E-40DB-9F88-095BE151D1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C10D1-BDE5-42F4-AFCA-8844497B7E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B9465B-E25A-4B9B-B9FE-57D01FAFE364}" type="datetimeFigureOut">
              <a:rPr lang="en-US"/>
              <a:pPr>
                <a:defRPr/>
              </a:pPr>
              <a:t>5/3/2024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F41FE-88D9-48E9-8E03-71546F2738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83429C-FDCD-4138-8146-7F42A858FD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A22991-9D77-4119-910D-9B4069E5D7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FD35C4-122C-411E-8794-906EB4756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54" tIns="46578" rIns="93154" bIns="465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ABAEB-E56A-4409-A44A-F00D76D20D8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54" tIns="46578" rIns="93154" bIns="465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65D36F-D1D4-4898-AB41-A36AE5751162}" type="datetimeFigureOut">
              <a:rPr lang="en-US"/>
              <a:pPr>
                <a:defRPr/>
              </a:pPr>
              <a:t>5/3/2024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720E2A-D0B7-4395-901B-CD7A10FA5E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4" tIns="46578" rIns="93154" bIns="4657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070DE16-AFED-4D33-9077-8DAE2EA78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54" tIns="46578" rIns="93154" bIns="46578" rtlCol="0"/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DB183-501E-49E0-97B3-128966EF99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54" tIns="46578" rIns="93154" bIns="465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2A59F-51D3-4943-8BC6-7D1A9AADC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54" tIns="46578" rIns="93154" bIns="465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F3BEE747-9466-45BF-971B-8320DB0E04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251A547E-ACC9-60E7-BDAF-BCD59FC7F6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EA4A9F06-6899-196C-21B3-2A9B7F9989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86D88511-9159-6161-B162-DBAB432BAA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05816F2-60ED-4479-AB3A-205F481941DB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0289C5-CB93-48B1-9707-C04C943A37D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56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031F328A-3284-F040-FBDE-7A099DDDDB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ACDA616-D385-F70C-4370-D8B0DA8239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BF02E12-379C-F368-5633-21AE63C52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C2E6DD0-3709-4582-B04A-B1D0A1040DBD}" type="slidenum">
              <a:rPr lang="en-US" altLang="en-US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0EC75-E015-2966-193E-B421A62BD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B389D22F-3B9D-DFAF-46FB-6F635DCB48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1E2AC300-5084-7A7A-B6FB-15A8F63D3F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B928F560-D414-5A13-5D53-238D5217CF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C2E6DD0-3709-4582-B04A-B1D0A1040DBD}" type="slidenum">
              <a:rPr lang="en-US" altLang="en-US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9764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84E3F-8764-8CDB-45F3-12B680C8B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9BEDBBF-95EA-6174-52D6-63420D814B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67C517E-B711-1AD8-0369-2E92B0D662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AECC516-BA8D-29C8-6DD7-FAD8A64460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C2E6DD0-3709-4582-B04A-B1D0A1040DBD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833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E9EE5-19EF-A5A0-ED6F-C5020567F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07A7EEB8-6549-D3CF-BD8F-DD0EA1F8A1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13C868CC-0D5B-C3B3-8EAC-8B56E94742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D53683C4-30D4-7B3A-ACEA-D3239493DF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C2E6DD0-3709-4582-B04A-B1D0A1040DBD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93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F7F9498-7AA2-4EBD-B942-B6E041EF653C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5000">
                <a:srgbClr val="1E1032"/>
              </a:gs>
              <a:gs pos="100000">
                <a:srgbClr val="522D88">
                  <a:shade val="100000"/>
                  <a:satMod val="115000"/>
                  <a:alpha val="71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53684"/>
            <a:ext cx="10668000" cy="2387600"/>
          </a:xfrm>
        </p:spPr>
        <p:txBody>
          <a:bodyPr anchor="t" anchorCtr="0">
            <a:normAutofit/>
          </a:bodyPr>
          <a:lstStyle>
            <a:lvl1pPr algn="ctr"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33364"/>
            <a:ext cx="10668000" cy="452432"/>
          </a:xfrm>
        </p:spPr>
        <p:txBody>
          <a:bodyPr wrap="square">
            <a:spAutoFit/>
          </a:bodyPr>
          <a:lstStyle>
            <a:lvl1pPr marL="0" indent="0" algn="ctr">
              <a:buNone/>
              <a:defRPr sz="2600" b="1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609600" y="4514523"/>
            <a:ext cx="10668000" cy="9144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DD46115-FA18-476C-AB4F-DB4D54CA490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09600" y="6408708"/>
            <a:ext cx="9342438" cy="200055"/>
          </a:xfrm>
        </p:spPr>
        <p:txBody>
          <a:bodyPr>
            <a:spAutoFit/>
          </a:bodyPr>
          <a:lstStyle>
            <a:lvl1pPr algn="l">
              <a:spcBef>
                <a:spcPts val="400"/>
              </a:spcBef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62987"/>
            <a:ext cx="5410200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5" y="1562987"/>
            <a:ext cx="5418831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4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758268-ED20-4006-9227-A71C2B9A70CD}"/>
              </a:ext>
            </a:extLst>
          </p:cNvPr>
          <p:cNvSpPr/>
          <p:nvPr userDrawn="1"/>
        </p:nvSpPr>
        <p:spPr>
          <a:xfrm>
            <a:off x="0" y="0"/>
            <a:ext cx="601979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65125"/>
            <a:ext cx="4816642" cy="9382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62987"/>
            <a:ext cx="4816642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3725"/>
            <a:ext cx="4816642" cy="365038"/>
          </a:xfrm>
        </p:spPr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80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65125"/>
            <a:ext cx="4816642" cy="9382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62987"/>
            <a:ext cx="4816642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3725"/>
            <a:ext cx="4816642" cy="365038"/>
          </a:xfrm>
        </p:spPr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8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758268-ED20-4006-9227-A71C2B9A70CD}"/>
              </a:ext>
            </a:extLst>
          </p:cNvPr>
          <p:cNvSpPr/>
          <p:nvPr userDrawn="1"/>
        </p:nvSpPr>
        <p:spPr>
          <a:xfrm>
            <a:off x="0" y="0"/>
            <a:ext cx="4283242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494715"/>
            <a:ext cx="3084094" cy="1211012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087979"/>
            <a:ext cx="3084094" cy="520784"/>
          </a:xfrm>
        </p:spPr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7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494715"/>
            <a:ext cx="3084094" cy="1211012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087979"/>
            <a:ext cx="3084094" cy="520784"/>
          </a:xfrm>
        </p:spPr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94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769F25F-65FD-4342-B9E8-EF7F5BB25685}"/>
              </a:ext>
            </a:extLst>
          </p:cNvPr>
          <p:cNvSpPr/>
          <p:nvPr userDrawn="1"/>
        </p:nvSpPr>
        <p:spPr>
          <a:xfrm>
            <a:off x="0" y="1562987"/>
            <a:ext cx="12191999" cy="433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67788"/>
            <a:ext cx="5387976" cy="425144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0055A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005581"/>
            <a:ext cx="5387976" cy="3895489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2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6" y="1567788"/>
            <a:ext cx="5418831" cy="425144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0055A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005581"/>
            <a:ext cx="5410200" cy="3895489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35A10F-B0F4-4215-944D-30F012FADA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E9737BF-0B34-4B38-BA41-A57E071392A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BC0B62-280B-4D68-9503-1FFF5D9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1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67788"/>
            <a:ext cx="5387976" cy="425144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0055A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005581"/>
            <a:ext cx="5387976" cy="3895489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2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6" y="1567788"/>
            <a:ext cx="5418831" cy="425144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0055A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005581"/>
            <a:ext cx="5410200" cy="3895489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35A10F-B0F4-4215-944D-30F012FADA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E9737BF-0B34-4B38-BA41-A57E071392A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BC0B62-280B-4D68-9503-1FFF5D9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4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46D2D0-D941-49EF-922D-EE9221C2E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B5BA3A-5C75-4512-A2F5-3F1E98B358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01F17A-F022-4874-9FEC-94653541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BDBF93-E9CE-46E1-9AE2-3CEC97F2F7A1}"/>
              </a:ext>
            </a:extLst>
          </p:cNvPr>
          <p:cNvSpPr/>
          <p:nvPr userDrawn="1"/>
        </p:nvSpPr>
        <p:spPr>
          <a:xfrm>
            <a:off x="0" y="1562987"/>
            <a:ext cx="12191999" cy="433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61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46D2D0-D941-49EF-922D-EE9221C2E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B5BA3A-5C75-4512-A2F5-3F1E98B358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01F17A-F022-4874-9FEC-94653541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27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75B5461-D6AF-4F1D-9C68-A92FA6C96C7E}"/>
              </a:ext>
            </a:extLst>
          </p:cNvPr>
          <p:cNvSpPr/>
          <p:nvPr userDrawn="1"/>
        </p:nvSpPr>
        <p:spPr>
          <a:xfrm>
            <a:off x="-1" y="1"/>
            <a:ext cx="12192001" cy="6858000"/>
          </a:xfrm>
          <a:prstGeom prst="rect">
            <a:avLst/>
          </a:prstGeom>
          <a:gradFill flip="none" rotWithShape="1">
            <a:gsLst>
              <a:gs pos="5000">
                <a:srgbClr val="1E1032"/>
              </a:gs>
              <a:gs pos="100000">
                <a:srgbClr val="522D88">
                  <a:shade val="100000"/>
                  <a:satMod val="115000"/>
                  <a:alpha val="71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46D2D0-D941-49EF-922D-EE9221C2E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B5BA3A-5C75-4512-A2F5-3F1E98B358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01F17A-F022-4874-9FEC-94653541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0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303995F-F1E0-4D18-9153-D767D14CEE67}"/>
              </a:ext>
            </a:extLst>
          </p:cNvPr>
          <p:cNvSpPr/>
          <p:nvPr userDrawn="1"/>
        </p:nvSpPr>
        <p:spPr>
          <a:xfrm>
            <a:off x="0" y="1562987"/>
            <a:ext cx="12191999" cy="433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2640"/>
            <a:ext cx="10981429" cy="396210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2C8536-BD02-4DD6-936F-8A81B9D8C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21852F-6C6A-4A7D-8757-EF93E03EA5E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8B8CE-979F-434D-8CDC-D4B6FBC9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33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ources">
            <a:extLst>
              <a:ext uri="{FF2B5EF4-FFF2-40B4-BE49-F238E27FC236}">
                <a16:creationId xmlns:a16="http://schemas.microsoft.com/office/drawing/2014/main" id="{8EFDAC22-008E-4B6B-A19C-73851DC1D756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2249203" y="6356582"/>
            <a:ext cx="9484007" cy="421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5720" tIns="36576" rIns="45720" bIns="36576" anchor="b">
            <a:noAutofit/>
          </a:bodyPr>
          <a:lstStyle>
            <a:lvl1pPr marL="0" marR="0" indent="0" algn="l" defTabSz="76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800" b="0" kern="1200" smtClean="0">
                <a:solidFill>
                  <a:srgbClr val="595959"/>
                </a:solidFill>
                <a:latin typeface="+mj-lt"/>
                <a:ea typeface="+mn-ea"/>
                <a:cs typeface="Arial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300" b="1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300" b="1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300" b="1" kern="12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300" b="1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add text</a:t>
            </a:r>
          </a:p>
        </p:txBody>
      </p:sp>
      <p:sp>
        <p:nvSpPr>
          <p:cNvPr id="14" name="Top Line">
            <a:extLst>
              <a:ext uri="{FF2B5EF4-FFF2-40B4-BE49-F238E27FC236}">
                <a16:creationId xmlns:a16="http://schemas.microsoft.com/office/drawing/2014/main" id="{C5608875-44A6-4E5F-A5D1-88519DAF0D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1" y="274528"/>
            <a:ext cx="11277600" cy="83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noAutofit/>
          </a:bodyPr>
          <a:lstStyle>
            <a:lvl1pPr algn="l">
              <a:defRPr sz="2400" b="1"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Click to edit topline</a:t>
            </a:r>
          </a:p>
        </p:txBody>
      </p:sp>
    </p:spTree>
    <p:extLst>
      <p:ext uri="{BB962C8B-B14F-4D97-AF65-F5344CB8AC3E}">
        <p14:creationId xmlns:p14="http://schemas.microsoft.com/office/powerpoint/2010/main" val="322971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2640"/>
            <a:ext cx="10981429" cy="396210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2C8536-BD02-4DD6-936F-8A81B9D8C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21852F-6C6A-4A7D-8757-EF93E03EA5E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8B8CE-979F-434D-8CDC-D4B6FBC9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91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303995F-F1E0-4D18-9153-D767D14CEE67}"/>
              </a:ext>
            </a:extLst>
          </p:cNvPr>
          <p:cNvSpPr/>
          <p:nvPr userDrawn="1"/>
        </p:nvSpPr>
        <p:spPr>
          <a:xfrm>
            <a:off x="0" y="1562986"/>
            <a:ext cx="12191999" cy="5295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2640"/>
            <a:ext cx="10981429" cy="396210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2C8536-BD02-4DD6-936F-8A81B9D8C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21852F-6C6A-4A7D-8757-EF93E03EA5E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8B8CE-979F-434D-8CDC-D4B6FBC9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1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FFBA22-22CB-4BC5-BA5F-1D1301CB2C75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gradFill flip="none" rotWithShape="1">
            <a:gsLst>
              <a:gs pos="5000">
                <a:srgbClr val="1E1032"/>
              </a:gs>
              <a:gs pos="100000">
                <a:srgbClr val="522D88">
                  <a:shade val="100000"/>
                  <a:satMod val="115000"/>
                  <a:alpha val="71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9748"/>
            <a:ext cx="10972800" cy="1525167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07440"/>
            <a:ext cx="10972800" cy="61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4E1648-8F1F-403F-A94E-5A3AE33488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FFBA22-22CB-4BC5-BA5F-1D1301CB2C75}"/>
              </a:ext>
            </a:extLst>
          </p:cNvPr>
          <p:cNvSpPr/>
          <p:nvPr userDrawn="1"/>
        </p:nvSpPr>
        <p:spPr>
          <a:xfrm>
            <a:off x="0" y="1"/>
            <a:ext cx="12191999" cy="6858000"/>
          </a:xfrm>
          <a:prstGeom prst="rect">
            <a:avLst/>
          </a:prstGeom>
          <a:gradFill flip="none" rotWithShape="1">
            <a:gsLst>
              <a:gs pos="5000">
                <a:srgbClr val="1E1032"/>
              </a:gs>
              <a:gs pos="100000">
                <a:srgbClr val="522D88">
                  <a:shade val="100000"/>
                  <a:satMod val="115000"/>
                  <a:alpha val="71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0748B28-1BC3-4127-AC4A-97F044665FA8}"/>
              </a:ext>
            </a:extLst>
          </p:cNvPr>
          <p:cNvSpPr/>
          <p:nvPr userDrawn="1"/>
        </p:nvSpPr>
        <p:spPr>
          <a:xfrm>
            <a:off x="1" y="-1"/>
            <a:ext cx="12195769" cy="6871295"/>
          </a:xfrm>
          <a:custGeom>
            <a:avLst/>
            <a:gdLst>
              <a:gd name="connsiteX0" fmla="*/ 603845 w 12195769"/>
              <a:gd name="connsiteY0" fmla="*/ 603845 h 6871295"/>
              <a:gd name="connsiteX1" fmla="*/ 603845 w 12195769"/>
              <a:gd name="connsiteY1" fmla="*/ 6267450 h 6871295"/>
              <a:gd name="connsiteX2" fmla="*/ 11591924 w 12195769"/>
              <a:gd name="connsiteY2" fmla="*/ 6267450 h 6871295"/>
              <a:gd name="connsiteX3" fmla="*/ 11591924 w 12195769"/>
              <a:gd name="connsiteY3" fmla="*/ 603845 h 6871295"/>
              <a:gd name="connsiteX4" fmla="*/ 516186 w 12195769"/>
              <a:gd name="connsiteY4" fmla="*/ 0 h 6871295"/>
              <a:gd name="connsiteX5" fmla="*/ 11864975 w 12195769"/>
              <a:gd name="connsiteY5" fmla="*/ 0 h 6871295"/>
              <a:gd name="connsiteX6" fmla="*/ 11864975 w 12195769"/>
              <a:gd name="connsiteY6" fmla="*/ 1 h 6871295"/>
              <a:gd name="connsiteX7" fmla="*/ 12195769 w 12195769"/>
              <a:gd name="connsiteY7" fmla="*/ 1 h 6871295"/>
              <a:gd name="connsiteX8" fmla="*/ 12195769 w 12195769"/>
              <a:gd name="connsiteY8" fmla="*/ 6871293 h 6871295"/>
              <a:gd name="connsiteX9" fmla="*/ 11864975 w 12195769"/>
              <a:gd name="connsiteY9" fmla="*/ 6871293 h 6871295"/>
              <a:gd name="connsiteX10" fmla="*/ 11864975 w 12195769"/>
              <a:gd name="connsiteY10" fmla="*/ 6871295 h 6871295"/>
              <a:gd name="connsiteX11" fmla="*/ 516186 w 12195769"/>
              <a:gd name="connsiteY11" fmla="*/ 6871295 h 6871295"/>
              <a:gd name="connsiteX12" fmla="*/ 516186 w 12195769"/>
              <a:gd name="connsiteY12" fmla="*/ 6871293 h 6871295"/>
              <a:gd name="connsiteX13" fmla="*/ 0 w 12195769"/>
              <a:gd name="connsiteY13" fmla="*/ 6871293 h 6871295"/>
              <a:gd name="connsiteX14" fmla="*/ 0 w 12195769"/>
              <a:gd name="connsiteY14" fmla="*/ 1 h 6871295"/>
              <a:gd name="connsiteX15" fmla="*/ 516186 w 12195769"/>
              <a:gd name="connsiteY15" fmla="*/ 1 h 6871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5769" h="6871295">
                <a:moveTo>
                  <a:pt x="603845" y="603845"/>
                </a:moveTo>
                <a:lnTo>
                  <a:pt x="603845" y="6267450"/>
                </a:lnTo>
                <a:lnTo>
                  <a:pt x="11591924" y="6267450"/>
                </a:lnTo>
                <a:lnTo>
                  <a:pt x="11591924" y="603845"/>
                </a:lnTo>
                <a:close/>
                <a:moveTo>
                  <a:pt x="516186" y="0"/>
                </a:moveTo>
                <a:lnTo>
                  <a:pt x="11864975" y="0"/>
                </a:lnTo>
                <a:lnTo>
                  <a:pt x="11864975" y="1"/>
                </a:lnTo>
                <a:lnTo>
                  <a:pt x="12195769" y="1"/>
                </a:lnTo>
                <a:lnTo>
                  <a:pt x="12195769" y="6871293"/>
                </a:lnTo>
                <a:lnTo>
                  <a:pt x="11864975" y="6871293"/>
                </a:lnTo>
                <a:lnTo>
                  <a:pt x="11864975" y="6871295"/>
                </a:lnTo>
                <a:lnTo>
                  <a:pt x="516186" y="6871295"/>
                </a:lnTo>
                <a:lnTo>
                  <a:pt x="516186" y="6871293"/>
                </a:lnTo>
                <a:lnTo>
                  <a:pt x="0" y="6871293"/>
                </a:lnTo>
                <a:lnTo>
                  <a:pt x="0" y="1"/>
                </a:lnTo>
                <a:lnTo>
                  <a:pt x="516186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9748"/>
            <a:ext cx="10972800" cy="1525167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07440"/>
            <a:ext cx="10972800" cy="61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4E1648-8F1F-403F-A94E-5A3AE33488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2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FFBA22-22CB-4BC5-BA5F-1D1301CB2C75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5000">
                <a:schemeClr val="tx2">
                  <a:lumMod val="85000"/>
                  <a:lumOff val="15000"/>
                </a:schemeClr>
              </a:gs>
              <a:gs pos="82000">
                <a:schemeClr val="bg2">
                  <a:lumMod val="50000"/>
                  <a:alpha val="33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9748"/>
            <a:ext cx="10972800" cy="1525167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07440"/>
            <a:ext cx="10972800" cy="61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4E1648-8F1F-403F-A94E-5A3AE33488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FFBA22-22CB-4BC5-BA5F-1D1301CB2C75}"/>
              </a:ext>
            </a:extLst>
          </p:cNvPr>
          <p:cNvSpPr/>
          <p:nvPr userDrawn="1"/>
        </p:nvSpPr>
        <p:spPr>
          <a:xfrm>
            <a:off x="0" y="1"/>
            <a:ext cx="12192000" cy="5037825"/>
          </a:xfrm>
          <a:prstGeom prst="rect">
            <a:avLst/>
          </a:prstGeom>
          <a:gradFill flip="none" rotWithShape="1">
            <a:gsLst>
              <a:gs pos="5000">
                <a:srgbClr val="1E1032"/>
              </a:gs>
              <a:gs pos="100000">
                <a:srgbClr val="522D88">
                  <a:shade val="100000"/>
                  <a:satMod val="115000"/>
                  <a:alpha val="71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9748"/>
            <a:ext cx="10972800" cy="1525167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176827"/>
            <a:ext cx="10972800" cy="61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4E1648-8F1F-403F-A94E-5A3AE33488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02FC62-37DE-425F-AEFF-7AE7EDD1F69B}"/>
              </a:ext>
            </a:extLst>
          </p:cNvPr>
          <p:cNvCxnSpPr/>
          <p:nvPr userDrawn="1"/>
        </p:nvCxnSpPr>
        <p:spPr>
          <a:xfrm>
            <a:off x="-5755" y="5037826"/>
            <a:ext cx="12203509" cy="0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09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758268-ED20-4006-9227-A71C2B9A70CD}"/>
              </a:ext>
            </a:extLst>
          </p:cNvPr>
          <p:cNvSpPr/>
          <p:nvPr userDrawn="1"/>
        </p:nvSpPr>
        <p:spPr>
          <a:xfrm>
            <a:off x="0" y="1562987"/>
            <a:ext cx="12191999" cy="433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62987"/>
            <a:ext cx="5410200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5" y="1562987"/>
            <a:ext cx="5418831" cy="431767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C4407-487F-4BE5-91AD-43B1C376D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09B00C-1A50-4383-AEC7-E4A3519D24E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A28F1-0427-4942-B945-F19EBC86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spcBef>
                <a:spcPts val="400"/>
              </a:spcBef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9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555296F-9849-4BE9-84B3-2B7E3F9253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365125"/>
            <a:ext cx="109839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938B9402-0A48-421B-BAC8-F96BD2D735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485900"/>
            <a:ext cx="10983913" cy="469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F06-36A4-422E-A6A2-7EE2FD7E8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5588" y="6296025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C3D9D5-0B4C-44F4-8AAE-D88CDD9BFED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9FF63AA-DE23-4BFF-B24F-5A37916D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9342438" cy="247650"/>
          </a:xfrm>
          <a:prstGeom prst="rect">
            <a:avLst/>
          </a:prstGeom>
        </p:spPr>
        <p:txBody>
          <a:bodyPr bIns="0" anchor="b" anchorCtr="0"/>
          <a:lstStyle>
            <a:lvl1pPr algn="l" eaLnBrk="1" fontAlgn="auto" hangingPunct="1">
              <a:spcBef>
                <a:spcPts val="400"/>
              </a:spcBef>
              <a:spcAft>
                <a:spcPts val="0"/>
              </a:spcAft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99" r:id="rId1"/>
    <p:sldLayoutId id="2147484700" r:id="rId2"/>
    <p:sldLayoutId id="2147484713" r:id="rId3"/>
    <p:sldLayoutId id="2147484707" r:id="rId4"/>
    <p:sldLayoutId id="2147484701" r:id="rId5"/>
    <p:sldLayoutId id="2147484719" r:id="rId6"/>
    <p:sldLayoutId id="2147484718" r:id="rId7"/>
    <p:sldLayoutId id="2147484717" r:id="rId8"/>
    <p:sldLayoutId id="2147484702" r:id="rId9"/>
    <p:sldLayoutId id="2147484714" r:id="rId10"/>
    <p:sldLayoutId id="2147484708" r:id="rId11"/>
    <p:sldLayoutId id="2147484711" r:id="rId12"/>
    <p:sldLayoutId id="2147484709" r:id="rId13"/>
    <p:sldLayoutId id="2147484715" r:id="rId14"/>
    <p:sldLayoutId id="2147484703" r:id="rId15"/>
    <p:sldLayoutId id="2147484716" r:id="rId16"/>
    <p:sldLayoutId id="2147484704" r:id="rId17"/>
    <p:sldLayoutId id="2147484712" r:id="rId18"/>
    <p:sldLayoutId id="2147484710" r:id="rId19"/>
    <p:sldLayoutId id="2147484720" r:id="rId20"/>
  </p:sldLayoutIdLst>
  <p:hf hdr="0" dt="0"/>
  <p:txStyles>
    <p:titleStyle>
      <a:lvl1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 kern="1200">
          <a:solidFill>
            <a:srgbClr val="522D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522D88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522D88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9113" indent="-287338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522D88"/>
        </a:buClr>
        <a:buFont typeface="Arial" panose="020B0604020202020204" pitchFamily="34" charset="0"/>
        <a:buChar char="‒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2625" indent="-1635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0425" indent="-1778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522D88"/>
        </a:buClr>
        <a:buFont typeface="Arial" panose="020B0604020202020204" pitchFamily="34" charset="0"/>
        <a:buChar char="–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23938" indent="-1635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hyperlink" Target="https://oarsi.org/oarsi-white-paper-oa-serious-disease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3B4D-E6BE-3744-4DAB-A9309D563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127250"/>
            <a:ext cx="10668000" cy="2387600"/>
          </a:xfrm>
        </p:spPr>
        <p:txBody>
          <a:bodyPr/>
          <a:lstStyle/>
          <a:p>
            <a:r>
              <a:rPr lang="en-US" altLang="en-US" dirty="0"/>
              <a:t>Sustained Clinical Effects of Single-Dose Intraarticular PCRX-201 Injection in </a:t>
            </a:r>
            <a:br>
              <a:rPr lang="en-US" altLang="en-US" dirty="0"/>
            </a:br>
            <a:r>
              <a:rPr lang="en-US" altLang="en-US" dirty="0"/>
              <a:t>Moderate-to-Severe Osteoarthritis of the Knee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AB44CD5-FFC3-C702-7FF0-233776B1D45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9600" y="4514523"/>
            <a:ext cx="10668000" cy="9144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Cecilia Barese,</a:t>
            </a:r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b="1" dirty="0"/>
              <a:t>Emily Walsh,</a:t>
            </a:r>
            <a:r>
              <a:rPr lang="en-US" b="1" baseline="30000" dirty="0"/>
              <a:t>2</a:t>
            </a:r>
            <a:r>
              <a:rPr lang="en-US" dirty="0"/>
              <a:t> Stanley Cohen,</a:t>
            </a:r>
            <a:r>
              <a:rPr lang="en-US" baseline="30000" dirty="0"/>
              <a:t>3</a:t>
            </a:r>
            <a:r>
              <a:rPr lang="en-US" dirty="0"/>
              <a:t> Alan Kivitz,</a:t>
            </a:r>
            <a:r>
              <a:rPr lang="en-US" baseline="30000" dirty="0"/>
              <a:t>4</a:t>
            </a:r>
            <a:r>
              <a:rPr lang="en-US" dirty="0"/>
              <a:t> Masato Nakazawa,</a:t>
            </a:r>
            <a:r>
              <a:rPr lang="en-US" baseline="30000" dirty="0"/>
              <a:t>1</a:t>
            </a:r>
            <a:r>
              <a:rPr lang="en-US" dirty="0"/>
              <a:t> Mary DiGiorgi,</a:t>
            </a:r>
            <a:r>
              <a:rPr lang="en-US" baseline="30000" dirty="0"/>
              <a:t>1</a:t>
            </a:r>
            <a:r>
              <a:rPr lang="en-US" dirty="0"/>
              <a:t> Jonathan Slonin</a:t>
            </a:r>
            <a:r>
              <a:rPr lang="en-US" baseline="30000" dirty="0"/>
              <a:t>1</a:t>
            </a:r>
          </a:p>
          <a:p>
            <a:pPr>
              <a:spcBef>
                <a:spcPts val="1200"/>
              </a:spcBef>
            </a:pPr>
            <a:r>
              <a:rPr lang="en-US" baseline="30000" dirty="0"/>
              <a:t>1</a:t>
            </a:r>
            <a:r>
              <a:rPr lang="en-US" dirty="0"/>
              <a:t>Pacira BioSciences, Inc., Tampa, FL; </a:t>
            </a:r>
            <a:r>
              <a:rPr lang="en-US" baseline="30000" dirty="0"/>
              <a:t>2</a:t>
            </a:r>
            <a:r>
              <a:rPr lang="en-US" dirty="0"/>
              <a:t>Tremont Therapeutics Consulting, Boston, MA; </a:t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Metroplex Clinical Research Center, Dallas, TX; </a:t>
            </a:r>
            <a:r>
              <a:rPr lang="en-US" baseline="30000" dirty="0"/>
              <a:t>4</a:t>
            </a:r>
            <a:r>
              <a:rPr lang="en-US" dirty="0"/>
              <a:t>Altoona Center for Clinical Research, Duncansville, PA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8D75-A686-0EE4-6F09-2050B8E70B7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09600" y="6408708"/>
            <a:ext cx="9342438" cy="2000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E6F1C-5D4E-CE89-D8F3-8C2F31BAFD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10975" y="6253163"/>
            <a:ext cx="581025" cy="365125"/>
          </a:xfrm>
        </p:spPr>
        <p:txBody>
          <a:bodyPr/>
          <a:lstStyle/>
          <a:p>
            <a:pPr>
              <a:defRPr/>
            </a:pPr>
            <a:fld id="{A421852F-6C6A-4A7D-8757-EF93E03EA5ED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826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0EF48-16EC-5E31-3500-A65FB7A45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aph of different types of blood vessels&#10;&#10;Description automatically generated with medium confidence">
            <a:extLst>
              <a:ext uri="{FF2B5EF4-FFF2-40B4-BE49-F238E27FC236}">
                <a16:creationId xmlns:a16="http://schemas.microsoft.com/office/drawing/2014/main" id="{EA4E1072-308C-0738-A7BF-116F160E0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7" t="19428" r="542" b="8514"/>
          <a:stretch/>
        </p:blipFill>
        <p:spPr>
          <a:xfrm>
            <a:off x="460659" y="1713134"/>
            <a:ext cx="6986016" cy="373318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05BE9E4-32DF-1086-ADB1-1BA795C51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Autofit/>
          </a:bodyPr>
          <a:lstStyle/>
          <a:p>
            <a:r>
              <a:rPr lang="en-US" dirty="0"/>
              <a:t>Efficacy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ꟷ</a:t>
            </a:r>
            <a:r>
              <a:rPr lang="en-US" dirty="0"/>
              <a:t>WOMAC-B Stiffness: 50%-75% Sustained Improvement at 52 Weeks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48777AC-DA4C-449C-8C6F-5BBE4C81E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4323" y="1772800"/>
            <a:ext cx="3948917" cy="41073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Similar improvement compared to baseline in WOMAC-B stiffness at all dose levels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Trending dose relative in stiffness reduction, not statistically significant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Improved stiffness reduction with steroid pretreatment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Similar results seen with % reduction from baseline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A ~50%-75% improvement from baseline across all dose levels was observed with steroid pretreatment</a:t>
            </a:r>
            <a:endParaRPr lang="en-US" sz="1800" dirty="0"/>
          </a:p>
          <a:p>
            <a:pPr lvl="1">
              <a:lnSpc>
                <a:spcPct val="100000"/>
              </a:lnSpc>
            </a:pPr>
            <a:endParaRPr lang="en-US" sz="18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8FD0C-51C2-4B27-E15D-03F68C6240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1EE09-F6C8-80BB-A5AF-C5B2951E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9342438" cy="247650"/>
          </a:xfrm>
        </p:spPr>
        <p:txBody>
          <a:bodyPr/>
          <a:lstStyle/>
          <a:p>
            <a:r>
              <a:rPr lang="en-US" dirty="0"/>
              <a:t>LSM, least squares mean; SEM, standard error of the mean; WOMAC, Western Ontario and McMaster Universities Osteoarthritis Index.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47FBBD-7065-C130-19DE-DD3A08C2884B}"/>
              </a:ext>
            </a:extLst>
          </p:cNvPr>
          <p:cNvSpPr txBox="1"/>
          <p:nvPr/>
        </p:nvSpPr>
        <p:spPr>
          <a:xfrm>
            <a:off x="3927801" y="5583874"/>
            <a:ext cx="63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BFD88E-42E1-D7D5-16E2-A39C6AF48676}"/>
              </a:ext>
            </a:extLst>
          </p:cNvPr>
          <p:cNvSpPr/>
          <p:nvPr/>
        </p:nvSpPr>
        <p:spPr>
          <a:xfrm>
            <a:off x="1869493" y="1879699"/>
            <a:ext cx="1022888" cy="25297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141FF1-1B1B-B1B0-9F32-C00BDC2415A1}"/>
              </a:ext>
            </a:extLst>
          </p:cNvPr>
          <p:cNvSpPr txBox="1"/>
          <p:nvPr/>
        </p:nvSpPr>
        <p:spPr>
          <a:xfrm>
            <a:off x="1695110" y="1836908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pretreated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D8614C2-C7E4-C802-DE42-9B6C1FD9A32A}"/>
              </a:ext>
            </a:extLst>
          </p:cNvPr>
          <p:cNvSpPr/>
          <p:nvPr/>
        </p:nvSpPr>
        <p:spPr>
          <a:xfrm>
            <a:off x="5294264" y="1879699"/>
            <a:ext cx="1022888" cy="30715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F7DFC3-35A6-C3BD-3925-22D59EDA395D}"/>
              </a:ext>
            </a:extLst>
          </p:cNvPr>
          <p:cNvSpPr txBox="1"/>
          <p:nvPr/>
        </p:nvSpPr>
        <p:spPr>
          <a:xfrm>
            <a:off x="4902554" y="1835493"/>
            <a:ext cx="1827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Steroid pretreated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B12D2A-4CA9-F598-92A3-81BEFBFD9021}"/>
              </a:ext>
            </a:extLst>
          </p:cNvPr>
          <p:cNvSpPr txBox="1"/>
          <p:nvPr/>
        </p:nvSpPr>
        <p:spPr>
          <a:xfrm rot="16200000">
            <a:off x="-1088566" y="3151700"/>
            <a:ext cx="2940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LSM change from baseline (SEM)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186276-364E-F031-2946-DE817082F7ED}"/>
              </a:ext>
            </a:extLst>
          </p:cNvPr>
          <p:cNvSpPr txBox="1"/>
          <p:nvPr/>
        </p:nvSpPr>
        <p:spPr>
          <a:xfrm>
            <a:off x="2443873" y="5834663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09C19-011F-5721-3459-3949B2D52797}"/>
              </a:ext>
            </a:extLst>
          </p:cNvPr>
          <p:cNvSpPr txBox="1"/>
          <p:nvPr/>
        </p:nvSpPr>
        <p:spPr>
          <a:xfrm>
            <a:off x="3610296" y="581792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ACD8F-7B5A-13A0-1D95-39D7544377A3}"/>
              </a:ext>
            </a:extLst>
          </p:cNvPr>
          <p:cNvSpPr txBox="1"/>
          <p:nvPr/>
        </p:nvSpPr>
        <p:spPr>
          <a:xfrm>
            <a:off x="4527072" y="581792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C7B5C6-C11B-6C14-7289-E0C1B9C179A7}"/>
              </a:ext>
            </a:extLst>
          </p:cNvPr>
          <p:cNvSpPr txBox="1"/>
          <p:nvPr/>
        </p:nvSpPr>
        <p:spPr>
          <a:xfrm>
            <a:off x="5400153" y="581792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574450-E33F-6C1A-B4C3-D01344DCBB11}"/>
              </a:ext>
            </a:extLst>
          </p:cNvPr>
          <p:cNvCxnSpPr>
            <a:cxnSpLocks/>
          </p:cNvCxnSpPr>
          <p:nvPr/>
        </p:nvCxnSpPr>
        <p:spPr>
          <a:xfrm>
            <a:off x="3206802" y="5994576"/>
            <a:ext cx="432881" cy="0"/>
          </a:xfrm>
          <a:prstGeom prst="line">
            <a:avLst/>
          </a:prstGeom>
          <a:ln w="28575">
            <a:solidFill>
              <a:srgbClr val="F87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17B7BE-1B0B-1B1E-1025-D89684ED807F}"/>
              </a:ext>
            </a:extLst>
          </p:cNvPr>
          <p:cNvCxnSpPr>
            <a:cxnSpLocks/>
          </p:cNvCxnSpPr>
          <p:nvPr/>
        </p:nvCxnSpPr>
        <p:spPr>
          <a:xfrm>
            <a:off x="4127197" y="5994576"/>
            <a:ext cx="432881" cy="0"/>
          </a:xfrm>
          <a:prstGeom prst="line">
            <a:avLst/>
          </a:prstGeom>
          <a:ln w="28575">
            <a:solidFill>
              <a:srgbClr val="00B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12092FB-585E-8CFC-2E4B-B5BC77ABF5BC}"/>
              </a:ext>
            </a:extLst>
          </p:cNvPr>
          <p:cNvCxnSpPr>
            <a:cxnSpLocks/>
          </p:cNvCxnSpPr>
          <p:nvPr/>
        </p:nvCxnSpPr>
        <p:spPr>
          <a:xfrm>
            <a:off x="5000278" y="5994576"/>
            <a:ext cx="432881" cy="0"/>
          </a:xfrm>
          <a:prstGeom prst="line">
            <a:avLst/>
          </a:prstGeom>
          <a:ln w="28575">
            <a:solidFill>
              <a:srgbClr val="5494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843C06B-F6AA-B092-AF53-8BBC8D789B2E}"/>
              </a:ext>
            </a:extLst>
          </p:cNvPr>
          <p:cNvSpPr txBox="1"/>
          <p:nvPr/>
        </p:nvSpPr>
        <p:spPr>
          <a:xfrm>
            <a:off x="-63523" y="4729368"/>
            <a:ext cx="890106" cy="4154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F82092-8450-0914-5210-8A886F158711}"/>
              </a:ext>
            </a:extLst>
          </p:cNvPr>
          <p:cNvCxnSpPr/>
          <p:nvPr/>
        </p:nvCxnSpPr>
        <p:spPr>
          <a:xfrm>
            <a:off x="7560751" y="2631141"/>
            <a:ext cx="0" cy="159571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D602E84-97D9-700F-CA23-C184FFDC81E1}"/>
              </a:ext>
            </a:extLst>
          </p:cNvPr>
          <p:cNvSpPr txBox="1"/>
          <p:nvPr/>
        </p:nvSpPr>
        <p:spPr>
          <a:xfrm rot="16200000">
            <a:off x="6750939" y="3299093"/>
            <a:ext cx="206976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WOMAC IMPROVEMENT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892D14-BAF2-17A2-9A2A-4FC340342C89}"/>
              </a:ext>
            </a:extLst>
          </p:cNvPr>
          <p:cNvCxnSpPr/>
          <p:nvPr/>
        </p:nvCxnSpPr>
        <p:spPr>
          <a:xfrm>
            <a:off x="813792" y="2652081"/>
            <a:ext cx="318240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1EBC82-BA28-B418-4213-4E6F8D5B8B9A}"/>
              </a:ext>
            </a:extLst>
          </p:cNvPr>
          <p:cNvCxnSpPr>
            <a:cxnSpLocks/>
          </p:cNvCxnSpPr>
          <p:nvPr/>
        </p:nvCxnSpPr>
        <p:spPr>
          <a:xfrm>
            <a:off x="4141507" y="2652081"/>
            <a:ext cx="3228879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047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E95B2-B285-FB01-6BEB-6E2DD7CBB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44A064-C0E2-857B-3098-930E0FC56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Autofit/>
          </a:bodyPr>
          <a:lstStyle/>
          <a:p>
            <a:r>
              <a:rPr lang="en-US" dirty="0"/>
              <a:t>Efficacy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ꟷ</a:t>
            </a:r>
            <a:r>
              <a:rPr lang="en-US" dirty="0"/>
              <a:t>KOOS Daily Living: 20- to 40-Point Sustained Improvement at 52 Weeks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202F05F-47C9-5695-18C6-6C4725DA4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9375" y="1806295"/>
            <a:ext cx="3279036" cy="43164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Favorable improvements in KOOS activities of daily living scores at all dose levels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Trending dose relative but not statistically significant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Greater improvement in steroid pretreated cohort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FD7A7-A829-3A29-6087-FB025AB189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CD9B-9CED-199E-F095-D0ECC191A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9342438" cy="247650"/>
          </a:xfrm>
        </p:spPr>
        <p:txBody>
          <a:bodyPr/>
          <a:lstStyle/>
          <a:p>
            <a:r>
              <a:rPr lang="en-US" dirty="0"/>
              <a:t>KOOS, Knee Injury and Osteoarthritis Outcome Score; LSM, least squares mean; SEM, standard error of the mean.</a:t>
            </a:r>
          </a:p>
        </p:txBody>
      </p:sp>
      <p:pic>
        <p:nvPicPr>
          <p:cNvPr id="18" name="Picture 17" descr="A graph of a graph of a graph of a graph of a graph of a graph of a graph of a graph of a graph of a graph of a graph of a graph of a graph of&#10;&#10;Description automatically generated">
            <a:extLst>
              <a:ext uri="{FF2B5EF4-FFF2-40B4-BE49-F238E27FC236}">
                <a16:creationId xmlns:a16="http://schemas.microsoft.com/office/drawing/2014/main" id="{6B6A2BCC-05E2-6377-484D-8CD50A4754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3" t="14844" b="6283"/>
          <a:stretch/>
        </p:blipFill>
        <p:spPr>
          <a:xfrm>
            <a:off x="506196" y="1919671"/>
            <a:ext cx="7371394" cy="343395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02DD7DA-25B5-2D94-A720-E6FDFB8A5C16}"/>
              </a:ext>
            </a:extLst>
          </p:cNvPr>
          <p:cNvSpPr txBox="1"/>
          <p:nvPr/>
        </p:nvSpPr>
        <p:spPr>
          <a:xfrm rot="16200000">
            <a:off x="-945716" y="3375038"/>
            <a:ext cx="2614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LSM change from baseline (SEM)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F7A348-D934-0978-A672-2EE3BCC8C802}"/>
              </a:ext>
            </a:extLst>
          </p:cNvPr>
          <p:cNvSpPr/>
          <p:nvPr/>
        </p:nvSpPr>
        <p:spPr>
          <a:xfrm>
            <a:off x="2047233" y="2092641"/>
            <a:ext cx="1094396" cy="18842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2B38A9-90A5-E5E2-5745-7F9CD628DB28}"/>
              </a:ext>
            </a:extLst>
          </p:cNvPr>
          <p:cNvSpPr txBox="1"/>
          <p:nvPr/>
        </p:nvSpPr>
        <p:spPr>
          <a:xfrm>
            <a:off x="2047233" y="2061863"/>
            <a:ext cx="1438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pretreated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E70869-1686-1E93-EE88-F31753977E08}"/>
              </a:ext>
            </a:extLst>
          </p:cNvPr>
          <p:cNvSpPr/>
          <p:nvPr/>
        </p:nvSpPr>
        <p:spPr>
          <a:xfrm>
            <a:off x="5408078" y="2092641"/>
            <a:ext cx="1094396" cy="18842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B9882A-4F5A-62AA-CDEA-23E4BA3DCC75}"/>
              </a:ext>
            </a:extLst>
          </p:cNvPr>
          <p:cNvSpPr txBox="1"/>
          <p:nvPr/>
        </p:nvSpPr>
        <p:spPr>
          <a:xfrm>
            <a:off x="5318625" y="2061863"/>
            <a:ext cx="1668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Steroid pretreated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CA39BFF-BD5F-17FB-11B5-5196D31F609A}"/>
              </a:ext>
            </a:extLst>
          </p:cNvPr>
          <p:cNvSpPr txBox="1"/>
          <p:nvPr/>
        </p:nvSpPr>
        <p:spPr>
          <a:xfrm>
            <a:off x="4043098" y="5328558"/>
            <a:ext cx="773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6DB889-CBA5-E1D0-145C-D1382B547016}"/>
              </a:ext>
            </a:extLst>
          </p:cNvPr>
          <p:cNvSpPr txBox="1"/>
          <p:nvPr/>
        </p:nvSpPr>
        <p:spPr>
          <a:xfrm>
            <a:off x="2530094" y="559326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66A234-AB0F-2A41-0D4C-CC416A9C9775}"/>
              </a:ext>
            </a:extLst>
          </p:cNvPr>
          <p:cNvSpPr txBox="1"/>
          <p:nvPr/>
        </p:nvSpPr>
        <p:spPr>
          <a:xfrm>
            <a:off x="3696517" y="5576524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01E7FC-0FB7-74EE-52BD-FF018FB7CDC3}"/>
              </a:ext>
            </a:extLst>
          </p:cNvPr>
          <p:cNvSpPr txBox="1"/>
          <p:nvPr/>
        </p:nvSpPr>
        <p:spPr>
          <a:xfrm>
            <a:off x="4613293" y="5576524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472C5D-9E94-CAD2-B617-0BA937690545}"/>
              </a:ext>
            </a:extLst>
          </p:cNvPr>
          <p:cNvSpPr txBox="1"/>
          <p:nvPr/>
        </p:nvSpPr>
        <p:spPr>
          <a:xfrm>
            <a:off x="5486374" y="557652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0CC1EA-1CCA-1671-21CD-69F460392197}"/>
              </a:ext>
            </a:extLst>
          </p:cNvPr>
          <p:cNvCxnSpPr>
            <a:cxnSpLocks/>
          </p:cNvCxnSpPr>
          <p:nvPr/>
        </p:nvCxnSpPr>
        <p:spPr>
          <a:xfrm>
            <a:off x="3293023" y="5753180"/>
            <a:ext cx="432881" cy="0"/>
          </a:xfrm>
          <a:prstGeom prst="line">
            <a:avLst/>
          </a:prstGeom>
          <a:ln w="28575">
            <a:solidFill>
              <a:srgbClr val="F87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EC2ECD-722F-987F-0320-5BD9295E49A0}"/>
              </a:ext>
            </a:extLst>
          </p:cNvPr>
          <p:cNvCxnSpPr>
            <a:cxnSpLocks/>
          </p:cNvCxnSpPr>
          <p:nvPr/>
        </p:nvCxnSpPr>
        <p:spPr>
          <a:xfrm>
            <a:off x="4213418" y="5753180"/>
            <a:ext cx="432881" cy="0"/>
          </a:xfrm>
          <a:prstGeom prst="line">
            <a:avLst/>
          </a:prstGeom>
          <a:ln w="28575">
            <a:solidFill>
              <a:srgbClr val="00B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D103-3E90-55AD-8F94-E5651778922A}"/>
              </a:ext>
            </a:extLst>
          </p:cNvPr>
          <p:cNvCxnSpPr>
            <a:cxnSpLocks/>
          </p:cNvCxnSpPr>
          <p:nvPr/>
        </p:nvCxnSpPr>
        <p:spPr>
          <a:xfrm>
            <a:off x="5086499" y="5753180"/>
            <a:ext cx="432881" cy="0"/>
          </a:xfrm>
          <a:prstGeom prst="line">
            <a:avLst/>
          </a:prstGeom>
          <a:ln w="28575">
            <a:solidFill>
              <a:srgbClr val="5494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D8C935C-0DE6-5B20-70CC-70F573B610B1}"/>
              </a:ext>
            </a:extLst>
          </p:cNvPr>
          <p:cNvSpPr txBox="1"/>
          <p:nvPr/>
        </p:nvSpPr>
        <p:spPr>
          <a:xfrm>
            <a:off x="41804" y="4753330"/>
            <a:ext cx="890106" cy="4154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1EE91A-E825-5DBF-568C-63827BCE8346}"/>
              </a:ext>
            </a:extLst>
          </p:cNvPr>
          <p:cNvCxnSpPr>
            <a:cxnSpLocks/>
          </p:cNvCxnSpPr>
          <p:nvPr/>
        </p:nvCxnSpPr>
        <p:spPr>
          <a:xfrm>
            <a:off x="931910" y="4036473"/>
            <a:ext cx="333994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1C8830-B140-36CA-6DA3-FA91C6F5A6D5}"/>
              </a:ext>
            </a:extLst>
          </p:cNvPr>
          <p:cNvCxnSpPr>
            <a:cxnSpLocks/>
          </p:cNvCxnSpPr>
          <p:nvPr/>
        </p:nvCxnSpPr>
        <p:spPr>
          <a:xfrm>
            <a:off x="4425291" y="4036473"/>
            <a:ext cx="3357579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9491E00-D64B-E3B9-487E-021889D7A94F}"/>
              </a:ext>
            </a:extLst>
          </p:cNvPr>
          <p:cNvCxnSpPr>
            <a:cxnSpLocks/>
          </p:cNvCxnSpPr>
          <p:nvPr/>
        </p:nvCxnSpPr>
        <p:spPr>
          <a:xfrm>
            <a:off x="7918870" y="2588042"/>
            <a:ext cx="0" cy="1376457"/>
          </a:xfrm>
          <a:prstGeom prst="straightConnector1">
            <a:avLst/>
          </a:prstGeom>
          <a:ln w="762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8A41918-ADEC-3C55-D5DB-102B2403BCD9}"/>
              </a:ext>
            </a:extLst>
          </p:cNvPr>
          <p:cNvSpPr txBox="1"/>
          <p:nvPr/>
        </p:nvSpPr>
        <p:spPr>
          <a:xfrm rot="16200000">
            <a:off x="7168598" y="3137772"/>
            <a:ext cx="206976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KOOS IMPROVEMENT</a:t>
            </a:r>
          </a:p>
        </p:txBody>
      </p:sp>
    </p:spTree>
    <p:extLst>
      <p:ext uri="{BB962C8B-B14F-4D97-AF65-F5344CB8AC3E}">
        <p14:creationId xmlns:p14="http://schemas.microsoft.com/office/powerpoint/2010/main" val="3628798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C1831-FE4B-6711-68AB-7ADF049CC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2237BBE-E8DD-8A13-596A-E62F56D6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1089817" cy="938213"/>
          </a:xfrm>
        </p:spPr>
        <p:txBody>
          <a:bodyPr>
            <a:noAutofit/>
          </a:bodyPr>
          <a:lstStyle/>
          <a:p>
            <a:r>
              <a:rPr lang="en-US" sz="3000" dirty="0"/>
              <a:t>Neutralizing Antibodies: No Impact of Baseline NAbs on Safety or Efficacy Regardless of Baseline NAb titer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9F47E77-BA11-6D19-BC49-1C17A8FAC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61929" y="1765520"/>
            <a:ext cx="3999627" cy="411457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Baseline NAb positivity was 59%-64% in not pretreated cohorts versus 13%-64% in steroid pretreated cohorts*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No impact of baseline NAbs on WOMAC-A or WOMAC-B (not shown) regardless of baseline NAb titer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No impact of baseline NAbs on effusion incidence (not shown)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A6D76-19CB-FA36-C880-2A94652641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1A4DC-61CF-2D1A-526C-BD44AAB6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9342438" cy="247650"/>
          </a:xfrm>
        </p:spPr>
        <p:txBody>
          <a:bodyPr/>
          <a:lstStyle/>
          <a:p>
            <a:r>
              <a:rPr lang="en-US" dirty="0"/>
              <a:t>LSM, least squares mean; NAb, neutralizing antibody; WOMAC, Western Ontario and McMaster Universities Osteoarthritis Index. *A single clinical site predominantly enrolled the mid and high dose steroid pretreated cohort and appeared to have a 2-4-fold lower baseline rate of anti-Ad5 Nab positivity.</a:t>
            </a:r>
          </a:p>
        </p:txBody>
      </p:sp>
      <p:pic>
        <p:nvPicPr>
          <p:cNvPr id="6" name="Picture 5" descr="A screenshot of a graph&#10;&#10;Description automatically generated">
            <a:extLst>
              <a:ext uri="{FF2B5EF4-FFF2-40B4-BE49-F238E27FC236}">
                <a16:creationId xmlns:a16="http://schemas.microsoft.com/office/drawing/2014/main" id="{D33B044A-55EF-6C64-407E-B32509541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0" t="19874"/>
          <a:stretch/>
        </p:blipFill>
        <p:spPr>
          <a:xfrm>
            <a:off x="550175" y="1765521"/>
            <a:ext cx="6643631" cy="3450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309E25-3367-00CD-E386-680F53F5DBFE}"/>
              </a:ext>
            </a:extLst>
          </p:cNvPr>
          <p:cNvSpPr txBox="1"/>
          <p:nvPr/>
        </p:nvSpPr>
        <p:spPr>
          <a:xfrm rot="16200000">
            <a:off x="-872276" y="3307714"/>
            <a:ext cx="2596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LSM % change from baseline</a:t>
            </a:r>
          </a:p>
          <a:p>
            <a:pPr algn="ctr"/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WOMAC-A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84CF39-98E2-AE76-0AB8-062DF39619B5}"/>
              </a:ext>
            </a:extLst>
          </p:cNvPr>
          <p:cNvSpPr/>
          <p:nvPr/>
        </p:nvSpPr>
        <p:spPr>
          <a:xfrm>
            <a:off x="1994443" y="1865921"/>
            <a:ext cx="1022888" cy="1765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AF5DCC-F1D6-8854-8CE7-6135F29C844E}"/>
              </a:ext>
            </a:extLst>
          </p:cNvPr>
          <p:cNvSpPr txBox="1"/>
          <p:nvPr/>
        </p:nvSpPr>
        <p:spPr>
          <a:xfrm>
            <a:off x="1866605" y="1794224"/>
            <a:ext cx="1327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pretreated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5AB0C0-C3CD-EFEA-A3C4-BA3AF9C80856}"/>
              </a:ext>
            </a:extLst>
          </p:cNvPr>
          <p:cNvSpPr/>
          <p:nvPr/>
        </p:nvSpPr>
        <p:spPr>
          <a:xfrm>
            <a:off x="4987557" y="1868501"/>
            <a:ext cx="1022888" cy="1765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0DC05-42DE-F153-D78B-0832DF64FD00}"/>
              </a:ext>
            </a:extLst>
          </p:cNvPr>
          <p:cNvSpPr txBox="1"/>
          <p:nvPr/>
        </p:nvSpPr>
        <p:spPr>
          <a:xfrm>
            <a:off x="4757581" y="1794224"/>
            <a:ext cx="1616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Steroid pretreated</a:t>
            </a:r>
          </a:p>
        </p:txBody>
      </p:sp>
      <p:pic>
        <p:nvPicPr>
          <p:cNvPr id="12" name="Picture 11" descr="A screenshot of a graph&#10;&#10;Description automatically generated">
            <a:extLst>
              <a:ext uri="{FF2B5EF4-FFF2-40B4-BE49-F238E27FC236}">
                <a16:creationId xmlns:a16="http://schemas.microsoft.com/office/drawing/2014/main" id="{3A9463EF-C9EC-4589-F17C-F23A30DC20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46" t="8590" r="17282" b="82803"/>
          <a:stretch/>
        </p:blipFill>
        <p:spPr>
          <a:xfrm>
            <a:off x="5786786" y="5233453"/>
            <a:ext cx="313842" cy="31479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667766-2330-29BC-35FF-3D951ACA22D1}"/>
              </a:ext>
            </a:extLst>
          </p:cNvPr>
          <p:cNvSpPr txBox="1"/>
          <p:nvPr/>
        </p:nvSpPr>
        <p:spPr>
          <a:xfrm>
            <a:off x="1632680" y="5226582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 baseline titer</a:t>
            </a:r>
          </a:p>
        </p:txBody>
      </p:sp>
      <p:pic>
        <p:nvPicPr>
          <p:cNvPr id="14" name="Picture 13" descr="A screenshot of a graph&#10;&#10;Description automatically generated">
            <a:extLst>
              <a:ext uri="{FF2B5EF4-FFF2-40B4-BE49-F238E27FC236}">
                <a16:creationId xmlns:a16="http://schemas.microsoft.com/office/drawing/2014/main" id="{5B5DA213-9EB2-843D-3CCE-86FFB546C5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4" t="8484" r="59815" b="82758"/>
          <a:stretch/>
        </p:blipFill>
        <p:spPr>
          <a:xfrm>
            <a:off x="3147736" y="5211802"/>
            <a:ext cx="386857" cy="320299"/>
          </a:xfrm>
          <a:prstGeom prst="rect">
            <a:avLst/>
          </a:prstGeom>
        </p:spPr>
      </p:pic>
      <p:pic>
        <p:nvPicPr>
          <p:cNvPr id="15" name="Picture 14" descr="A screenshot of a graph&#10;&#10;Description automatically generated">
            <a:extLst>
              <a:ext uri="{FF2B5EF4-FFF2-40B4-BE49-F238E27FC236}">
                <a16:creationId xmlns:a16="http://schemas.microsoft.com/office/drawing/2014/main" id="{E68864A1-7273-2A02-6E5D-CD7F10CB2E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29" t="9561" r="48763" b="83241"/>
          <a:stretch/>
        </p:blipFill>
        <p:spPr>
          <a:xfrm>
            <a:off x="3744420" y="5254425"/>
            <a:ext cx="275095" cy="263245"/>
          </a:xfrm>
          <a:prstGeom prst="rect">
            <a:avLst/>
          </a:prstGeom>
        </p:spPr>
      </p:pic>
      <p:pic>
        <p:nvPicPr>
          <p:cNvPr id="17" name="Picture 16" descr="A screenshot of a graph&#10;&#10;Description automatically generated">
            <a:extLst>
              <a:ext uri="{FF2B5EF4-FFF2-40B4-BE49-F238E27FC236}">
                <a16:creationId xmlns:a16="http://schemas.microsoft.com/office/drawing/2014/main" id="{2F415161-B87F-C0DD-B96D-1BA089BFAE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57" t="9564" r="35635" b="83238"/>
          <a:stretch/>
        </p:blipFill>
        <p:spPr>
          <a:xfrm>
            <a:off x="4645012" y="5254425"/>
            <a:ext cx="275095" cy="26324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88AD3F4-9F6E-9795-0512-2D6642F99B63}"/>
              </a:ext>
            </a:extLst>
          </p:cNvPr>
          <p:cNvSpPr txBox="1"/>
          <p:nvPr/>
        </p:nvSpPr>
        <p:spPr>
          <a:xfrm>
            <a:off x="3417367" y="524441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E21B88-B497-8CBF-E2D9-F570550E7854}"/>
              </a:ext>
            </a:extLst>
          </p:cNvPr>
          <p:cNvSpPr txBox="1"/>
          <p:nvPr/>
        </p:nvSpPr>
        <p:spPr>
          <a:xfrm>
            <a:off x="3945363" y="5244412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1-499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4D2C7F-B10F-A629-8638-18C6A1021F86}"/>
              </a:ext>
            </a:extLst>
          </p:cNvPr>
          <p:cNvSpPr txBox="1"/>
          <p:nvPr/>
        </p:nvSpPr>
        <p:spPr>
          <a:xfrm>
            <a:off x="4869878" y="5244412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500-5000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5EFA97-DDEB-A53F-5B49-9A765F57D9E3}"/>
              </a:ext>
            </a:extLst>
          </p:cNvPr>
          <p:cNvSpPr txBox="1"/>
          <p:nvPr/>
        </p:nvSpPr>
        <p:spPr>
          <a:xfrm>
            <a:off x="6030526" y="5244412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&gt;5000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7C08BD7-6AFE-8BFB-226B-E13D4DE319A4}"/>
              </a:ext>
            </a:extLst>
          </p:cNvPr>
          <p:cNvCxnSpPr/>
          <p:nvPr/>
        </p:nvCxnSpPr>
        <p:spPr>
          <a:xfrm>
            <a:off x="7301049" y="2784705"/>
            <a:ext cx="0" cy="159571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44317FC-EC1C-5E04-6492-4042D55B8CAE}"/>
              </a:ext>
            </a:extLst>
          </p:cNvPr>
          <p:cNvSpPr txBox="1"/>
          <p:nvPr/>
        </p:nvSpPr>
        <p:spPr>
          <a:xfrm rot="16200000">
            <a:off x="6491237" y="3452657"/>
            <a:ext cx="206976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WOMAC IMPROVEMENT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EDBE5B-A311-FB94-C5D5-9E54CACB5D61}"/>
              </a:ext>
            </a:extLst>
          </p:cNvPr>
          <p:cNvSpPr txBox="1"/>
          <p:nvPr/>
        </p:nvSpPr>
        <p:spPr>
          <a:xfrm>
            <a:off x="52561" y="4833292"/>
            <a:ext cx="995228" cy="25391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</a:p>
        </p:txBody>
      </p:sp>
    </p:spTree>
    <p:extLst>
      <p:ext uri="{BB962C8B-B14F-4D97-AF65-F5344CB8AC3E}">
        <p14:creationId xmlns:p14="http://schemas.microsoft.com/office/powerpoint/2010/main" val="271999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E64D3-6D11-EFC2-BD5A-796916722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CB53B-54E4-7C3A-A1B8-65B4285E8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Autofit/>
          </a:bodyPr>
          <a:lstStyle/>
          <a:p>
            <a:r>
              <a:rPr lang="en-US" dirty="0"/>
              <a:t>Payload Expression: Synovial Fluid IL-1RA Levels Are Elevated 1.4- to 132.9-fold After PCRX-201 Dosing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7227461-561D-8317-B129-9D964E1D1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1852" y="1563688"/>
            <a:ext cx="3728486" cy="43164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800" dirty="0"/>
              <a:t>Paired sample analysis offers insights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1800" dirty="0"/>
              <a:t>All participants with baseline and posttreatment paired samples showed IL-1RA expression enhancement (N=4)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1800" dirty="0"/>
              <a:t>Caveats 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Expressed protein is identical to endogenous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NF-kB responsive promoter means expression depends on local inflammatory state</a:t>
            </a:r>
          </a:p>
          <a:p>
            <a:pPr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C0EB4-3959-5792-C176-48A25B32C8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A1C3C51-2442-C24C-B723-5DE5F39BE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06833"/>
              </p:ext>
            </p:extLst>
          </p:nvPr>
        </p:nvGraphicFramePr>
        <p:xfrm>
          <a:off x="213654" y="1563688"/>
          <a:ext cx="7451935" cy="3321218"/>
        </p:xfrm>
        <a:graphic>
          <a:graphicData uri="http://schemas.openxmlformats.org/drawingml/2006/table">
            <a:tbl>
              <a:tblPr firstRow="1" bandRow="1"/>
              <a:tblGrid>
                <a:gridCol w="1436453">
                  <a:extLst>
                    <a:ext uri="{9D8B030D-6E8A-4147-A177-3AD203B41FA5}">
                      <a16:colId xmlns:a16="http://schemas.microsoft.com/office/drawing/2014/main" val="2986880992"/>
                    </a:ext>
                  </a:extLst>
                </a:gridCol>
                <a:gridCol w="1648173">
                  <a:extLst>
                    <a:ext uri="{9D8B030D-6E8A-4147-A177-3AD203B41FA5}">
                      <a16:colId xmlns:a16="http://schemas.microsoft.com/office/drawing/2014/main" val="1269051421"/>
                    </a:ext>
                  </a:extLst>
                </a:gridCol>
                <a:gridCol w="1390862">
                  <a:extLst>
                    <a:ext uri="{9D8B030D-6E8A-4147-A177-3AD203B41FA5}">
                      <a16:colId xmlns:a16="http://schemas.microsoft.com/office/drawing/2014/main" val="1064842082"/>
                    </a:ext>
                  </a:extLst>
                </a:gridCol>
                <a:gridCol w="1358409">
                  <a:extLst>
                    <a:ext uri="{9D8B030D-6E8A-4147-A177-3AD203B41FA5}">
                      <a16:colId xmlns:a16="http://schemas.microsoft.com/office/drawing/2014/main" val="1678221693"/>
                    </a:ext>
                  </a:extLst>
                </a:gridCol>
                <a:gridCol w="1618038">
                  <a:extLst>
                    <a:ext uri="{9D8B030D-6E8A-4147-A177-3AD203B41FA5}">
                      <a16:colId xmlns:a16="http://schemas.microsoft.com/office/drawing/2014/main" val="1859076320"/>
                    </a:ext>
                  </a:extLst>
                </a:gridCol>
              </a:tblGrid>
              <a:tr h="8828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endParaRPr lang="en-US" sz="17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2C8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 Cohort</a:t>
                      </a: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2C8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</a:t>
                      </a: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2C8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dose*</a:t>
                      </a: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2C8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Fold increase over baseline</a:t>
                      </a: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2C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371905"/>
                  </a:ext>
                </a:extLst>
              </a:tr>
              <a:tr h="4989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259.59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b="0" i="0" u="none" strike="noStrike" baseline="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372.26</a:t>
                      </a:r>
                      <a:endParaRPr lang="en-US" sz="17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809525"/>
                  </a:ext>
                </a:extLst>
              </a:tr>
              <a:tr h="4989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1006.64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49744.08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030348"/>
                  </a:ext>
                </a:extLst>
              </a:tr>
              <a:tr h="4989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249.79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1104.32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44900"/>
                  </a:ext>
                </a:extLst>
              </a:tr>
              <a:tr h="4989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517.22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b="0" i="0" u="none" strike="noStrike" baseline="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68759.42</a:t>
                      </a:r>
                      <a:r>
                        <a:rPr lang="en-US" sz="1700" b="0" i="0" u="none" strike="noStrike" baseline="300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lang="en-US" sz="1700" baseline="300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700" dirty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132.9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528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9CB4F19-2693-DB1F-FE18-F62C88714F07}"/>
              </a:ext>
            </a:extLst>
          </p:cNvPr>
          <p:cNvSpPr txBox="1"/>
          <p:nvPr/>
        </p:nvSpPr>
        <p:spPr>
          <a:xfrm>
            <a:off x="619543" y="6425248"/>
            <a:ext cx="81479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IL-1RA, IL-1 receptor antagonist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NF-κB, nuclear 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*All Week 4 except as noted. </a:t>
            </a:r>
            <a:r>
              <a:rPr lang="en-US" sz="1000" b="0" i="0" u="none" strike="noStrike" baseline="30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taken at w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eek 1.</a:t>
            </a:r>
          </a:p>
        </p:txBody>
      </p:sp>
    </p:spTree>
    <p:extLst>
      <p:ext uri="{BB962C8B-B14F-4D97-AF65-F5344CB8AC3E}">
        <p14:creationId xmlns:p14="http://schemas.microsoft.com/office/powerpoint/2010/main" val="163004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5024-DA89-79DF-5546-60FC22941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750" y="1762640"/>
            <a:ext cx="10802279" cy="396210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A single intraarticular injection of PCRX-201 had acceptable safety and sustained efficacy at all dose levels across 100-fold range up to 52 weeks at time of cutoff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The steroid pretreated cohort exhibited fewer joint effusions and a ~50%-75% reduction from baseline in WOMAC/pain stiffness scores as well as greater improvements in function than the not pretreated cohort, suggesting pretreatment has a favorable impact on efficacy and tolerability and meaningful improvements in function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Baseline anti-Ad5 NAbs do not appear to impact the incidence of TEAEs or improvement in WOMAC measures at any titer observed (up to &gt;30,000)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Dose-trending but no statistical dose response across a 100-fold range of vector suggests a wide range of options for dose selection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Compelling phase 1 data supported PCRX-201 as the first gene therapy product candidate to receive Regenerative Medicine Advance Therapy designation in OAK from the FDA</a:t>
            </a:r>
            <a:r>
              <a:rPr lang="en-US" sz="2000" baseline="30000" dirty="0"/>
              <a:t>1</a:t>
            </a: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3F411-EEB5-614E-F0A5-4EBC3E2B8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</p:spPr>
        <p:txBody>
          <a:bodyPr>
            <a:noAutofit/>
          </a:bodyPr>
          <a:lstStyle/>
          <a:p>
            <a:r>
              <a:rPr lang="en-US" dirty="0"/>
              <a:t>Conclusions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9AF7C0-51A5-497D-9C0E-4AFE99021367}"/>
              </a:ext>
            </a:extLst>
          </p:cNvPr>
          <p:cNvSpPr txBox="1"/>
          <p:nvPr/>
        </p:nvSpPr>
        <p:spPr>
          <a:xfrm>
            <a:off x="612328" y="6139690"/>
            <a:ext cx="1120248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FDA, Food and Drug Administration; 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KOOS, Knee Injury and Osteoarthritis Outcome Score; NAb, neutralizing antibody; OAK, osteoarthritis of the knee; TEAE, treatment-emergent adverse event; WOMAC, Western Ontario and McMaster Universities Osteoarthritis Index. </a:t>
            </a:r>
          </a:p>
          <a:p>
            <a:r>
              <a:rPr lang="en-US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Pacira BioSciences. 2024. </a:t>
            </a:r>
            <a:r>
              <a:rPr lang="en-US" sz="10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https://investor.pacira.com/node/17121/pdf. </a:t>
            </a:r>
            <a:endParaRPr lang="en-US" sz="1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8AF3162-E904-E259-1BDB-E67F31654F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607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2F55-E494-4B9B-8A96-050BF4F8C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98" y="1762640"/>
            <a:ext cx="10746431" cy="39621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2000" dirty="0"/>
              <a:t>Deeper understanding of any NAb impact on iterative and/or contralateral dosing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2000" dirty="0"/>
              <a:t>Deeper mechanistic understanding of durability 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2000" dirty="0"/>
              <a:t>Additional dose-ranging to select the doses for pivotal studies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sz="2000" dirty="0"/>
              <a:t>Longer-term follow-up: 2-year long-term data now being analyzed to understand durability of pain and function improvement and impact on structural disease progression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50E32D-98E2-1ACA-1906-BCDE7C9A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35"/>
            <a:ext cx="10984301" cy="937463"/>
          </a:xfrm>
        </p:spPr>
        <p:txBody>
          <a:bodyPr>
            <a:noAutofit/>
          </a:bodyPr>
          <a:lstStyle/>
          <a:p>
            <a:r>
              <a:rPr lang="en-US" dirty="0"/>
              <a:t>Future Directions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2301C-2AB0-A66C-ADDB-792A73375696}"/>
              </a:ext>
            </a:extLst>
          </p:cNvPr>
          <p:cNvSpPr txBox="1"/>
          <p:nvPr/>
        </p:nvSpPr>
        <p:spPr>
          <a:xfrm>
            <a:off x="621030" y="6423057"/>
            <a:ext cx="1120248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NAb, neutralizing antibody.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909A2A3-D5CD-592A-758B-6A9E3C4215ED}"/>
              </a:ext>
            </a:extLst>
          </p:cNvPr>
          <p:cNvGrpSpPr/>
          <p:nvPr/>
        </p:nvGrpSpPr>
        <p:grpSpPr>
          <a:xfrm>
            <a:off x="656473" y="3885790"/>
            <a:ext cx="400511" cy="358834"/>
            <a:chOff x="3755571" y="612321"/>
            <a:chExt cx="521443" cy="43270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A24E575-D98C-AC53-9E85-3225A06645DA}"/>
                </a:ext>
              </a:extLst>
            </p:cNvPr>
            <p:cNvSpPr/>
            <p:nvPr/>
          </p:nvSpPr>
          <p:spPr>
            <a:xfrm>
              <a:off x="3812720" y="612321"/>
              <a:ext cx="464294" cy="4327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080F0899-4718-16C1-724F-100EE5F29832}"/>
                </a:ext>
              </a:extLst>
            </p:cNvPr>
            <p:cNvSpPr/>
            <p:nvPr/>
          </p:nvSpPr>
          <p:spPr>
            <a:xfrm>
              <a:off x="3755571" y="645375"/>
              <a:ext cx="432708" cy="358834"/>
            </a:xfrm>
            <a:prstGeom prst="rightArrow">
              <a:avLst>
                <a:gd name="adj1" fmla="val 50000"/>
                <a:gd name="adj2" fmla="val 454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7653D04-83F0-7EA6-1EC4-CA2AB9388DA7}"/>
              </a:ext>
            </a:extLst>
          </p:cNvPr>
          <p:cNvGrpSpPr/>
          <p:nvPr/>
        </p:nvGrpSpPr>
        <p:grpSpPr>
          <a:xfrm>
            <a:off x="656473" y="3178273"/>
            <a:ext cx="400511" cy="358834"/>
            <a:chOff x="3755571" y="612321"/>
            <a:chExt cx="521443" cy="43270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DC0468A-FD8A-D51B-3A62-A4E62D159F2D}"/>
                </a:ext>
              </a:extLst>
            </p:cNvPr>
            <p:cNvSpPr/>
            <p:nvPr/>
          </p:nvSpPr>
          <p:spPr>
            <a:xfrm>
              <a:off x="3812720" y="612321"/>
              <a:ext cx="464294" cy="4327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CC80184B-DD17-B5FF-8A26-EF871AAC99C8}"/>
                </a:ext>
              </a:extLst>
            </p:cNvPr>
            <p:cNvSpPr/>
            <p:nvPr/>
          </p:nvSpPr>
          <p:spPr>
            <a:xfrm>
              <a:off x="3755571" y="645375"/>
              <a:ext cx="432708" cy="358834"/>
            </a:xfrm>
            <a:prstGeom prst="rightArrow">
              <a:avLst>
                <a:gd name="adj1" fmla="val 50000"/>
                <a:gd name="adj2" fmla="val 454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17ABBD-0650-2B7A-B150-D11D8D3E6F8C}"/>
              </a:ext>
            </a:extLst>
          </p:cNvPr>
          <p:cNvGrpSpPr/>
          <p:nvPr/>
        </p:nvGrpSpPr>
        <p:grpSpPr>
          <a:xfrm>
            <a:off x="656473" y="2498677"/>
            <a:ext cx="400511" cy="358834"/>
            <a:chOff x="3755571" y="612321"/>
            <a:chExt cx="521443" cy="4327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1051D9-823C-C019-DAF4-35D777967590}"/>
                </a:ext>
              </a:extLst>
            </p:cNvPr>
            <p:cNvSpPr/>
            <p:nvPr/>
          </p:nvSpPr>
          <p:spPr>
            <a:xfrm>
              <a:off x="3812720" y="612321"/>
              <a:ext cx="464294" cy="4327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817589BF-8581-DE0E-D898-9CD66876AE3B}"/>
                </a:ext>
              </a:extLst>
            </p:cNvPr>
            <p:cNvSpPr/>
            <p:nvPr/>
          </p:nvSpPr>
          <p:spPr>
            <a:xfrm>
              <a:off x="3755571" y="645375"/>
              <a:ext cx="432708" cy="358834"/>
            </a:xfrm>
            <a:prstGeom prst="rightArrow">
              <a:avLst>
                <a:gd name="adj1" fmla="val 50000"/>
                <a:gd name="adj2" fmla="val 454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C9F81CC-E5A2-4739-2A0C-0AE2FC4B7552}"/>
              </a:ext>
            </a:extLst>
          </p:cNvPr>
          <p:cNvGrpSpPr/>
          <p:nvPr/>
        </p:nvGrpSpPr>
        <p:grpSpPr>
          <a:xfrm>
            <a:off x="656473" y="1807296"/>
            <a:ext cx="400511" cy="358834"/>
            <a:chOff x="3755571" y="612321"/>
            <a:chExt cx="521443" cy="43270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9460009-F72B-3563-B70E-4770AD038393}"/>
                </a:ext>
              </a:extLst>
            </p:cNvPr>
            <p:cNvSpPr/>
            <p:nvPr/>
          </p:nvSpPr>
          <p:spPr>
            <a:xfrm>
              <a:off x="3812720" y="612321"/>
              <a:ext cx="464294" cy="4327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6BB51A31-38C7-0CE6-78D7-D7600FF4532C}"/>
                </a:ext>
              </a:extLst>
            </p:cNvPr>
            <p:cNvSpPr/>
            <p:nvPr/>
          </p:nvSpPr>
          <p:spPr>
            <a:xfrm>
              <a:off x="3755571" y="645375"/>
              <a:ext cx="432708" cy="358834"/>
            </a:xfrm>
            <a:prstGeom prst="rightArrow">
              <a:avLst>
                <a:gd name="adj1" fmla="val 50000"/>
                <a:gd name="adj2" fmla="val 454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E2FC4D-18B1-14ED-0E45-5255F3FFBE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6964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51833-A13A-D436-B026-C9C0BF72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09748"/>
            <a:ext cx="10972800" cy="1525167"/>
          </a:xfrm>
        </p:spPr>
        <p:txBody>
          <a:bodyPr/>
          <a:lstStyle/>
          <a:p>
            <a:r>
              <a:rPr lang="en-US" dirty="0"/>
              <a:t>THANK YOU</a:t>
            </a:r>
            <a:endParaRPr lang="en-US" dirty="0">
              <a:solidFill>
                <a:srgbClr val="F876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9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E5004-84D1-FC47-7D17-7EF6954C2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800" b="1" dirty="0"/>
              <a:t>CB, MN, MD, </a:t>
            </a:r>
            <a:r>
              <a:rPr lang="en-US" altLang="en-US" sz="1800" dirty="0"/>
              <a:t>and </a:t>
            </a:r>
            <a:r>
              <a:rPr lang="en-US" altLang="en-US" sz="1800" b="1" dirty="0"/>
              <a:t>JS</a:t>
            </a:r>
            <a:r>
              <a:rPr lang="en-US" altLang="en-US" sz="1800" dirty="0"/>
              <a:t> were or are employees of Pacira BioSciences, Inc. and may hold stock or stock options in the company.</a:t>
            </a:r>
          </a:p>
          <a:p>
            <a:pPr marL="0" indent="0">
              <a:buNone/>
            </a:pPr>
            <a:r>
              <a:rPr lang="en-US" altLang="en-US" sz="1800" b="1" dirty="0"/>
              <a:t>EW</a:t>
            </a:r>
            <a:r>
              <a:rPr lang="en-US" altLang="en-US" sz="1800" dirty="0"/>
              <a:t> has received consultancy fees from Pacira BioSciences, Inc. </a:t>
            </a:r>
          </a:p>
          <a:p>
            <a:pPr marL="0" indent="0">
              <a:buNone/>
            </a:pPr>
            <a:r>
              <a:rPr lang="en-US" altLang="en-US" sz="1800" b="1" dirty="0"/>
              <a:t>SC</a:t>
            </a:r>
            <a:r>
              <a:rPr lang="en-US" altLang="en-US" sz="1800" dirty="0"/>
              <a:t> is an Investigator for Pacira BioSciences, Inc. </a:t>
            </a:r>
          </a:p>
          <a:p>
            <a:pPr marL="0" indent="0">
              <a:buNone/>
            </a:pPr>
            <a:r>
              <a:rPr lang="en-US" altLang="en-US" sz="1800" b="1" dirty="0"/>
              <a:t>AK</a:t>
            </a:r>
            <a:r>
              <a:rPr lang="en-US" altLang="en-US" sz="1800" dirty="0"/>
              <a:t> has consulted or been part of speakers bureaus for AbbVie, Amgen, Coval, Ecor1, Flexion, Fresenius Kabi, Gilead, Gruenthal, GSK, Halia, Horizon, Janssen, Prime, Prometheus, Sanofi-Regeneron, Selecta, Synact, Takeda-Nimbus, UCB, and XBiotech; has served on the advisory board of Fresenius Kabi, Gilead, Horizon, Takeda-Nimbus and UCB; has been a speaker for AbbVie, Lilly, Pfizer, and Sanofi-Regeneron; has been a scientific expert for Genzyme; and holds stock/stock options in Pfizer, GSK, Gilead, Novartis, and Amgen.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B2FD25-F4C7-6C2A-9024-0CBBB07B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DISCLOSURES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216951B-1C45-2917-A0CD-34ADCC4E7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1852F-6C6A-4A7D-8757-EF93E03EA5ED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AF9C93-B080-8521-DCD1-AB5FC74BC219}"/>
              </a:ext>
            </a:extLst>
          </p:cNvPr>
          <p:cNvSpPr>
            <a:spLocks noGrp="1"/>
          </p:cNvSpPr>
          <p:nvPr>
            <p:ph type="body" sz="quarter" idx="2"/>
          </p:nvPr>
        </p:nvSpPr>
        <p:spPr>
          <a:xfrm>
            <a:off x="496432" y="5901448"/>
            <a:ext cx="11199136" cy="892820"/>
          </a:xfrm>
        </p:spPr>
        <p:txBody>
          <a:bodyPr/>
          <a:lstStyle/>
          <a:p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CV, cardiovascular; GI, gastrointestinal; IA, Intraarticular, MoA: mechanism of action, </a:t>
            </a:r>
            <a:r>
              <a:rPr lang="en-US" sz="900" b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NSAID: nonsteroidal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900" b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nti-inflammatory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900" b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rug; OAK, osteoarthritis of the knee; SoC, standard of care; TKA, total knee arthroplasty. 1.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GBD 2021 Osteoarthritis Collaborators.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Rheumatol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2023;5(9):e508-e522; 2. Osteoarthritis: A Serious Disease. Mount Laurel, NJ: Osteoarthritis Research Society International; 2016. Available at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https://oarsi.org/oarsi-white-paper-oa-serious-disease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Accessed May 1, 2023; 3. Deshpande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Arthritis Care Res (Hoboken).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2016;68(12):1743-1750; 4. Vonkeman and van de Laar.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 Arthritis Rheum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2008;39(4):294-312; 5. Baron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 Ther Res Clin Exp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2018;88:35-46; 6. He et al. </a:t>
            </a:r>
            <a:r>
              <a:rPr lang="pt-BR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J Surg</a:t>
            </a:r>
            <a:r>
              <a:rPr lang="pt-BR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2017;39:95-103;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Saltychev.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J Phys Med Rehabil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2020;99(7):617-625; 8. American Academy of Orthopaedic Surgeons Management of Osteoarthritis of the Knee (NonArthroplasty) Evidence-Based Clinical Practice Guideline. https://www.aaos.org/oak3cpg. Published 08/31/2021; 9. Losina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Arthritis Care Res (Hoboken).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2015;67(2)203-215; 10. Jackson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 Ther. 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2020;37(9):3985-3999; 11. Beswick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BMJ Open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2012;2(1):e000435; 12. Wylde et al. </a:t>
            </a:r>
            <a:r>
              <a:rPr lang="en-US" sz="9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 Open Rev</a:t>
            </a: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2018;3(8):461-470.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9EBC9F-53BA-60DC-CFA2-3FC94495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There is high need for novel OAK treatments given the lack of durable efficacy of current therapies and frequent progression to TKA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BDE0D04-1A7B-7E74-A3E3-ED443A53A146}"/>
              </a:ext>
            </a:extLst>
          </p:cNvPr>
          <p:cNvSpPr>
            <a:spLocks/>
          </p:cNvSpPr>
          <p:nvPr/>
        </p:nvSpPr>
        <p:spPr bwMode="auto">
          <a:xfrm>
            <a:off x="457200" y="1250450"/>
            <a:ext cx="5224509" cy="356190"/>
          </a:xfrm>
          <a:prstGeom prst="round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Unmet Need in OAK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7932C0A-EB62-BFA6-9A9F-ECBF4AA68966}"/>
              </a:ext>
            </a:extLst>
          </p:cNvPr>
          <p:cNvSpPr>
            <a:spLocks/>
          </p:cNvSpPr>
          <p:nvPr/>
        </p:nvSpPr>
        <p:spPr bwMode="auto">
          <a:xfrm>
            <a:off x="6510292" y="1250450"/>
            <a:ext cx="5224509" cy="356190"/>
          </a:xfrm>
          <a:prstGeom prst="round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26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for Novel Therapies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36B4071-09EE-0D28-1823-7F671E9F45C0}"/>
              </a:ext>
            </a:extLst>
          </p:cNvPr>
          <p:cNvSpPr>
            <a:spLocks/>
          </p:cNvSpPr>
          <p:nvPr/>
        </p:nvSpPr>
        <p:spPr bwMode="auto">
          <a:xfrm rot="5400000">
            <a:off x="4916373" y="3501358"/>
            <a:ext cx="2459069" cy="271451"/>
          </a:xfrm>
          <a:prstGeom prst="triangle">
            <a:avLst/>
          </a:prstGeom>
          <a:solidFill>
            <a:srgbClr val="F3F3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7C711A-1465-B556-2E3F-E01C11CD7ED6}"/>
              </a:ext>
            </a:extLst>
          </p:cNvPr>
          <p:cNvSpPr>
            <a:spLocks/>
          </p:cNvSpPr>
          <p:nvPr/>
        </p:nvSpPr>
        <p:spPr bwMode="auto">
          <a:xfrm>
            <a:off x="457201" y="1774333"/>
            <a:ext cx="5029200" cy="876220"/>
          </a:xfrm>
          <a:prstGeom prst="rect">
            <a:avLst/>
          </a:prstGeom>
          <a:solidFill>
            <a:srgbClr val="E6DCF4"/>
          </a:solidFill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effective treatment makes OAK a leading cause of chronic pain and disability, affecting </a:t>
            </a:r>
            <a:b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~15 million patients in the United States</a:t>
            </a:r>
            <a:r>
              <a:rPr lang="en-US" sz="15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1-3</a:t>
            </a:r>
            <a:endParaRPr lang="en-US" sz="1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 descr="A green symbol of a person with pain&#10;&#10;Description automatically generated">
            <a:extLst>
              <a:ext uri="{FF2B5EF4-FFF2-40B4-BE49-F238E27FC236}">
                <a16:creationId xmlns:a16="http://schemas.microsoft.com/office/drawing/2014/main" id="{F890035F-7917-288F-E4E8-4901266877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14" y="1912124"/>
            <a:ext cx="461028" cy="46102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84C6912-B95E-AFA9-D995-640703C4E35D}"/>
              </a:ext>
            </a:extLst>
          </p:cNvPr>
          <p:cNvSpPr>
            <a:spLocks/>
          </p:cNvSpPr>
          <p:nvPr/>
        </p:nvSpPr>
        <p:spPr bwMode="auto">
          <a:xfrm>
            <a:off x="6510292" y="3274335"/>
            <a:ext cx="5338271" cy="73661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Therapies providing durable pain relief could reduce disability (eg, patients with moderate-to-severe pain miss ~4 times more workdays than those with no or mild pain)</a:t>
            </a:r>
            <a:r>
              <a:rPr lang="en-US" sz="15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10-12</a:t>
            </a:r>
            <a:endParaRPr lang="en-US" sz="1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 descr="Blue icon of a joint&#10;&#10;Description automatically generated with medium confidence">
            <a:extLst>
              <a:ext uri="{FF2B5EF4-FFF2-40B4-BE49-F238E27FC236}">
                <a16:creationId xmlns:a16="http://schemas.microsoft.com/office/drawing/2014/main" id="{C1EA942B-A988-1BAF-B30D-FFAC729F2E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32" y="3327902"/>
            <a:ext cx="629478" cy="62947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E4F0EE2-0A78-380C-7485-7EFE7872D11B}"/>
              </a:ext>
            </a:extLst>
          </p:cNvPr>
          <p:cNvSpPr>
            <a:spLocks/>
          </p:cNvSpPr>
          <p:nvPr/>
        </p:nvSpPr>
        <p:spPr bwMode="auto">
          <a:xfrm>
            <a:off x="457200" y="4999768"/>
            <a:ext cx="5224509" cy="73661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pharmacotherapy causes many patients to progress to TKA at an average cost of ~$20,000 per procedure</a:t>
            </a:r>
            <a:r>
              <a:rPr lang="en-US" sz="15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 descr="A green and black icon with a cross and a scalpel&#10;&#10;Description automatically generated">
            <a:extLst>
              <a:ext uri="{FF2B5EF4-FFF2-40B4-BE49-F238E27FC236}">
                <a16:creationId xmlns:a16="http://schemas.microsoft.com/office/drawing/2014/main" id="{28D84CBE-8794-DA70-23EF-824B1C6B32E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5067489"/>
            <a:ext cx="536622" cy="53662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E0F1CDF-2438-1034-AA3A-B22A8AC4A707}"/>
              </a:ext>
            </a:extLst>
          </p:cNvPr>
          <p:cNvSpPr>
            <a:spLocks/>
          </p:cNvSpPr>
          <p:nvPr/>
        </p:nvSpPr>
        <p:spPr bwMode="auto">
          <a:xfrm>
            <a:off x="457200" y="3806616"/>
            <a:ext cx="5224509" cy="962196"/>
          </a:xfrm>
          <a:prstGeom prst="rect">
            <a:avLst/>
          </a:prstGeom>
          <a:solidFill>
            <a:srgbClr val="E6DCF4"/>
          </a:solidFill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IA injections offer only short-term relief </a:t>
            </a:r>
            <a:b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(eg, 3-6 months),</a:t>
            </a:r>
            <a:r>
              <a:rPr lang="en-US" sz="15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5-8</a:t>
            </a: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≥12 months durability is considered transformational</a:t>
            </a:r>
          </a:p>
        </p:txBody>
      </p:sp>
      <p:pic>
        <p:nvPicPr>
          <p:cNvPr id="21" name="Graphic 20" descr="Needle with solid fill">
            <a:extLst>
              <a:ext uri="{FF2B5EF4-FFF2-40B4-BE49-F238E27FC236}">
                <a16:creationId xmlns:a16="http://schemas.microsoft.com/office/drawing/2014/main" id="{A22E3A41-B8B5-CCE8-1AE2-5C22E3CC6F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4500" y="4130377"/>
            <a:ext cx="540256" cy="54025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691BE72-CEF8-8BB6-8468-15A7434D4BDE}"/>
              </a:ext>
            </a:extLst>
          </p:cNvPr>
          <p:cNvSpPr>
            <a:spLocks/>
          </p:cNvSpPr>
          <p:nvPr/>
        </p:nvSpPr>
        <p:spPr bwMode="auto">
          <a:xfrm>
            <a:off x="457200" y="2903266"/>
            <a:ext cx="5224509" cy="73661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NSAIDs have unfavorable safety profiles given long-term adverse effects (eg, GI ulcers, serious CV events)</a:t>
            </a:r>
            <a:r>
              <a:rPr lang="en-US" sz="15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 descr="A green circle with a black and white symbol&#10;&#10;Description automatically generated">
            <a:extLst>
              <a:ext uri="{FF2B5EF4-FFF2-40B4-BE49-F238E27FC236}">
                <a16:creationId xmlns:a16="http://schemas.microsoft.com/office/drawing/2014/main" id="{E60B2F55-3D76-FA8F-B20E-E0C62A7B4F7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31" y="3042875"/>
            <a:ext cx="457394" cy="45739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95BBC7D-4940-32FD-262B-F1FB3D3DA1B3}"/>
              </a:ext>
            </a:extLst>
          </p:cNvPr>
          <p:cNvSpPr>
            <a:spLocks/>
          </p:cNvSpPr>
          <p:nvPr/>
        </p:nvSpPr>
        <p:spPr bwMode="auto">
          <a:xfrm>
            <a:off x="6510292" y="4424993"/>
            <a:ext cx="5224509" cy="892821"/>
          </a:xfrm>
          <a:prstGeom prst="rect">
            <a:avLst/>
          </a:prstGeom>
          <a:solidFill>
            <a:srgbClr val="E2EDFA"/>
          </a:solidFill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 treatments that reduce frequency of physician visits and surgery could lower the economic burden of OAK on the healthcare system</a:t>
            </a:r>
          </a:p>
        </p:txBody>
      </p:sp>
      <p:pic>
        <p:nvPicPr>
          <p:cNvPr id="51" name="Picture 50" descr="A blue outline of a heart with a cross in the middle of hands&#10;&#10;Description automatically generated">
            <a:extLst>
              <a:ext uri="{FF2B5EF4-FFF2-40B4-BE49-F238E27FC236}">
                <a16:creationId xmlns:a16="http://schemas.microsoft.com/office/drawing/2014/main" id="{ECF20B31-0686-9F61-8FB4-CD03E56AA20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787" y="4640163"/>
            <a:ext cx="446570" cy="446568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BD03146-712F-50FD-B675-7D884128D5FC}"/>
              </a:ext>
            </a:extLst>
          </p:cNvPr>
          <p:cNvSpPr>
            <a:spLocks/>
          </p:cNvSpPr>
          <p:nvPr/>
        </p:nvSpPr>
        <p:spPr bwMode="auto">
          <a:xfrm>
            <a:off x="6510292" y="1881078"/>
            <a:ext cx="5224509" cy="876220"/>
          </a:xfrm>
          <a:prstGeom prst="rect">
            <a:avLst/>
          </a:prstGeom>
          <a:solidFill>
            <a:srgbClr val="E2EDFA"/>
          </a:solidFill>
          <a:ln w="2857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548640" tIns="91440" rIns="4572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 largely consists of modalities that have existed for decades, and new MoAs are needed to advance patient care</a:t>
            </a:r>
          </a:p>
        </p:txBody>
      </p:sp>
      <p:pic>
        <p:nvPicPr>
          <p:cNvPr id="32" name="Graphic 31" descr="Gears with solid fill">
            <a:extLst>
              <a:ext uri="{FF2B5EF4-FFF2-40B4-BE49-F238E27FC236}">
                <a16:creationId xmlns:a16="http://schemas.microsoft.com/office/drawing/2014/main" id="{F6CDCF3E-E6C9-F27D-6EF3-2BD02D4D18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515067" y="2139987"/>
            <a:ext cx="498008" cy="498008"/>
          </a:xfrm>
          <a:prstGeom prst="rect">
            <a:avLst/>
          </a:prstGeom>
        </p:spPr>
      </p:pic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3AFBBC4-96C6-1DC8-765C-E9587E8CE14E}"/>
              </a:ext>
            </a:extLst>
          </p:cNvPr>
          <p:cNvSpPr txBox="1">
            <a:spLocks/>
          </p:cNvSpPr>
          <p:nvPr/>
        </p:nvSpPr>
        <p:spPr>
          <a:xfrm>
            <a:off x="11590338" y="6287999"/>
            <a:ext cx="581025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/>
            <a:fld id="{A421852F-6C6A-4A7D-8757-EF93E03EA5ED}" type="slidenum">
              <a:rPr lang="en-US" alt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31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D8EB8-112B-CFE1-ACDE-9CFBA2061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0E75399-55CA-07CD-C352-19D3EF40AD49}"/>
              </a:ext>
            </a:extLst>
          </p:cNvPr>
          <p:cNvGrpSpPr>
            <a:grpSpLocks/>
          </p:cNvGrpSpPr>
          <p:nvPr/>
        </p:nvGrpSpPr>
        <p:grpSpPr>
          <a:xfrm>
            <a:off x="412347" y="3630041"/>
            <a:ext cx="5449422" cy="909457"/>
            <a:chOff x="412347" y="3556304"/>
            <a:chExt cx="5449422" cy="90945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AA5C5F9-BEFA-1796-F236-E66C4A4FF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203" y="3556304"/>
              <a:ext cx="3612566" cy="909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92075" tIns="91440" rIns="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ts val="300"/>
                </a:spcBef>
                <a:spcAft>
                  <a:spcPts val="600"/>
                </a:spcAft>
              </a:pPr>
              <a:r>
                <a:rPr lang="en-US" sz="1500" i="1" dirty="0">
                  <a:latin typeface="Arial" panose="020B0604020202020204" pitchFamily="34" charset="0"/>
                  <a:cs typeface="Arial" panose="020B0604020202020204" pitchFamily="34" charset="0"/>
                </a:rPr>
                <a:t>IL-1 is a known inflammatory cytokine with inhibition tied to the reduction of catabolic processes in the joint that contribute to OAK progression</a:t>
              </a:r>
              <a:r>
                <a:rPr lang="en-US" sz="15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150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1DD928A-D2B8-AA85-B59D-3E578A28A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042" y="3778715"/>
              <a:ext cx="1688408" cy="43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ts val="300"/>
                </a:spcBef>
                <a:spcAft>
                  <a:spcPts val="600"/>
                </a:spcAft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IL-1Ra</a:t>
              </a:r>
            </a:p>
          </p:txBody>
        </p:sp>
        <p:pic>
          <p:nvPicPr>
            <p:cNvPr id="98" name="Picture 97" descr="A grey symbol with dots&#10;&#10;Description automatically generated">
              <a:extLst>
                <a:ext uri="{FF2B5EF4-FFF2-40B4-BE49-F238E27FC236}">
                  <a16:creationId xmlns:a16="http://schemas.microsoft.com/office/drawing/2014/main" id="{2E09B166-74A8-75F2-F156-B947A315A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347" y="3828347"/>
              <a:ext cx="357608" cy="357608"/>
            </a:xfrm>
            <a:prstGeom prst="rect">
              <a:avLst/>
            </a:prstGeom>
          </p:spPr>
        </p:pic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635AAD-C3FF-85B0-B818-108A1F579754}"/>
              </a:ext>
            </a:extLst>
          </p:cNvPr>
          <p:cNvSpPr>
            <a:spLocks noGrp="1"/>
          </p:cNvSpPr>
          <p:nvPr>
            <p:ph type="body" sz="quarter" idx="2"/>
          </p:nvPr>
        </p:nvSpPr>
        <p:spPr>
          <a:xfrm>
            <a:off x="536170" y="6351410"/>
            <a:ext cx="11277600" cy="421591"/>
          </a:xfrm>
        </p:spPr>
        <p:txBody>
          <a:bodyPr/>
          <a:lstStyle/>
          <a:p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IL-1Ra, interleukin-1 receptor antagonist; NF-</a:t>
            </a:r>
            <a:r>
              <a:rPr lang="el-GR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B, nuclear factor </a:t>
            </a:r>
            <a:r>
              <a:rPr lang="el-GR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B; OAK, osteoarthritis of the knee; HCAd, high-capacity adenovirus.</a:t>
            </a:r>
          </a:p>
          <a:p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Senter et al. </a:t>
            </a:r>
            <a:r>
              <a:rPr lang="en-US" sz="1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 Gene Ther</a:t>
            </a:r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2022;33(9-10):541-549. </a:t>
            </a:r>
            <a:b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07BEF0-9AB1-0670-79D3-A7A8841C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PCRX-201, a locally administered gene therapy with an inducible promotor, enables production of IL-1Ra in the target joint only when it is inflamed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BE7F90-C685-0008-D79C-C2CAD5CEAC3B}"/>
              </a:ext>
            </a:extLst>
          </p:cNvPr>
          <p:cNvSpPr>
            <a:spLocks/>
          </p:cNvSpPr>
          <p:nvPr/>
        </p:nvSpPr>
        <p:spPr bwMode="auto">
          <a:xfrm>
            <a:off x="6324601" y="1542549"/>
            <a:ext cx="5417609" cy="3153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PCRX-201 Strengths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E67C3C3-EFF6-C6A3-2041-154E382D77FA}"/>
              </a:ext>
            </a:extLst>
          </p:cNvPr>
          <p:cNvSpPr>
            <a:spLocks/>
          </p:cNvSpPr>
          <p:nvPr/>
        </p:nvSpPr>
        <p:spPr bwMode="auto">
          <a:xfrm>
            <a:off x="449792" y="1542549"/>
            <a:ext cx="5417609" cy="3153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PCRX-201 Components</a:t>
            </a:r>
          </a:p>
        </p:txBody>
      </p:sp>
      <p:sp>
        <p:nvSpPr>
          <p:cNvPr id="36" name="Plus Sign 35">
            <a:extLst>
              <a:ext uri="{FF2B5EF4-FFF2-40B4-BE49-F238E27FC236}">
                <a16:creationId xmlns:a16="http://schemas.microsoft.com/office/drawing/2014/main" id="{A3BA14C8-019B-3285-B220-1667AB1F1B98}"/>
              </a:ext>
            </a:extLst>
          </p:cNvPr>
          <p:cNvSpPr>
            <a:spLocks/>
          </p:cNvSpPr>
          <p:nvPr/>
        </p:nvSpPr>
        <p:spPr bwMode="auto">
          <a:xfrm>
            <a:off x="1235426" y="3052550"/>
            <a:ext cx="447640" cy="447640"/>
          </a:xfrm>
          <a:prstGeom prst="mathPlus">
            <a:avLst/>
          </a:prstGeom>
          <a:solidFill>
            <a:srgbClr val="F3F3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811AAF7-4ED1-7027-2EB5-22182264E9DC}"/>
              </a:ext>
            </a:extLst>
          </p:cNvPr>
          <p:cNvGrpSpPr>
            <a:grpSpLocks/>
          </p:cNvGrpSpPr>
          <p:nvPr/>
        </p:nvGrpSpPr>
        <p:grpSpPr>
          <a:xfrm>
            <a:off x="335492" y="1991998"/>
            <a:ext cx="5550344" cy="909457"/>
            <a:chOff x="449792" y="1996246"/>
            <a:chExt cx="5346318" cy="909457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C3996E-A731-758C-F5AF-31A90E61A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591" y="1996246"/>
              <a:ext cx="3581519" cy="909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92075" tIns="91440" rIns="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ts val="300"/>
                </a:spcBef>
                <a:spcAft>
                  <a:spcPts val="600"/>
                </a:spcAft>
              </a:pPr>
              <a:r>
                <a:rPr lang="en-US" sz="1500" i="1" dirty="0">
                  <a:latin typeface="Arial" panose="020B0604020202020204" pitchFamily="34" charset="0"/>
                  <a:cs typeface="Arial" panose="020B0604020202020204" pitchFamily="34" charset="0"/>
                </a:rPr>
                <a:t>High-capacity, transduction efficient HCAd with no viral coding sequences; carries the genetic code for IL-1Ra (ie, IL-1RA protein)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D8BDD72-AF66-D935-4F7C-474CAA905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708" y="2231404"/>
              <a:ext cx="1688408" cy="43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ts val="300"/>
                </a:spcBef>
                <a:spcAft>
                  <a:spcPts val="600"/>
                </a:spcAft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Adenovirus Vector</a:t>
              </a:r>
            </a:p>
          </p:txBody>
        </p:sp>
        <p:pic>
          <p:nvPicPr>
            <p:cNvPr id="62" name="Graphic 61" descr="Germ with solid fill">
              <a:extLst>
                <a:ext uri="{FF2B5EF4-FFF2-40B4-BE49-F238E27FC236}">
                  <a16:creationId xmlns:a16="http://schemas.microsoft.com/office/drawing/2014/main" id="{2D868B02-424C-719C-2B7A-5A95831084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9792" y="2207060"/>
              <a:ext cx="487832" cy="487832"/>
            </a:xfrm>
            <a:prstGeom prst="rect">
              <a:avLst/>
            </a:prstGeom>
          </p:spPr>
        </p:pic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A02471CB-2E40-7EF3-07F4-5054AF6D08F8}"/>
              </a:ext>
            </a:extLst>
          </p:cNvPr>
          <p:cNvSpPr>
            <a:spLocks/>
          </p:cNvSpPr>
          <p:nvPr/>
        </p:nvSpPr>
        <p:spPr bwMode="auto">
          <a:xfrm>
            <a:off x="653149" y="5503035"/>
            <a:ext cx="1688408" cy="43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Inducible Promoter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8ECF9F0-1665-126C-2583-05254A885D79}"/>
              </a:ext>
            </a:extLst>
          </p:cNvPr>
          <p:cNvSpPr>
            <a:spLocks/>
          </p:cNvSpPr>
          <p:nvPr/>
        </p:nvSpPr>
        <p:spPr bwMode="auto">
          <a:xfrm>
            <a:off x="2249203" y="5263834"/>
            <a:ext cx="3487845" cy="909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300"/>
              </a:spcBef>
              <a:spcAft>
                <a:spcPts val="600"/>
              </a:spcAft>
            </a:pP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An NF-</a:t>
            </a:r>
            <a:r>
              <a:rPr lang="el-GR" sz="1500" i="1" dirty="0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B promotor only turns on IL-1Ra production in the presence of inflammation, mimicking the body’s natural response to inflammation</a:t>
            </a:r>
          </a:p>
        </p:txBody>
      </p:sp>
      <p:pic>
        <p:nvPicPr>
          <p:cNvPr id="94" name="Picture 93" descr="A grey dna strand on a black background&#10;&#10;Description automatically generated">
            <a:extLst>
              <a:ext uri="{FF2B5EF4-FFF2-40B4-BE49-F238E27FC236}">
                <a16:creationId xmlns:a16="http://schemas.microsoft.com/office/drawing/2014/main" id="{E4FC36C7-60F7-3CDA-50B3-19C7CC2CB4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35" y="5494881"/>
            <a:ext cx="447362" cy="44736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56BF122-13FD-DBDA-EA0A-076AAB1823D2}"/>
              </a:ext>
            </a:extLst>
          </p:cNvPr>
          <p:cNvGrpSpPr>
            <a:grpSpLocks/>
          </p:cNvGrpSpPr>
          <p:nvPr/>
        </p:nvGrpSpPr>
        <p:grpSpPr>
          <a:xfrm>
            <a:off x="6324601" y="3472884"/>
            <a:ext cx="5417609" cy="1160986"/>
            <a:chOff x="6324601" y="3535669"/>
            <a:chExt cx="5417609" cy="116098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840B856-7955-33F0-2967-C551043D2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4601" y="3651614"/>
              <a:ext cx="5417609" cy="1045041"/>
            </a:xfrm>
            <a:prstGeom prst="roundRect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54864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PCRX-201 enables joint cells to produce IL-1Ra, providing sustained levels of the protein to yield long-term therapeutic benefit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813F7EA-E527-6489-F561-D3433B225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4737" y="3535669"/>
              <a:ext cx="3597337" cy="23966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91440" rIns="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Designed for Long-term Benefit</a:t>
              </a:r>
            </a:p>
          </p:txBody>
        </p:sp>
        <p:pic>
          <p:nvPicPr>
            <p:cNvPr id="121" name="Picture 120" descr="A green gear with arrows&#10;&#10;Description automatically generated">
              <a:extLst>
                <a:ext uri="{FF2B5EF4-FFF2-40B4-BE49-F238E27FC236}">
                  <a16:creationId xmlns:a16="http://schemas.microsoft.com/office/drawing/2014/main" id="{7F977B90-FCF7-A6F3-AADD-1A84C1CAB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384" y="3945790"/>
              <a:ext cx="456688" cy="456688"/>
            </a:xfrm>
            <a:prstGeom prst="rect">
              <a:avLst/>
            </a:prstGeom>
          </p:spPr>
        </p:pic>
      </p:grpSp>
      <p:sp>
        <p:nvSpPr>
          <p:cNvPr id="4" name="Plus Sign 3">
            <a:extLst>
              <a:ext uri="{FF2B5EF4-FFF2-40B4-BE49-F238E27FC236}">
                <a16:creationId xmlns:a16="http://schemas.microsoft.com/office/drawing/2014/main" id="{D2063472-64A9-DF58-32CB-6434185931F7}"/>
              </a:ext>
            </a:extLst>
          </p:cNvPr>
          <p:cNvSpPr>
            <a:spLocks/>
          </p:cNvSpPr>
          <p:nvPr/>
        </p:nvSpPr>
        <p:spPr bwMode="auto">
          <a:xfrm>
            <a:off x="1235426" y="4620647"/>
            <a:ext cx="447640" cy="447640"/>
          </a:xfrm>
          <a:prstGeom prst="mathPlus">
            <a:avLst/>
          </a:prstGeom>
          <a:solidFill>
            <a:srgbClr val="F3F3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2075" tIns="91440" rIns="92075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ts val="300"/>
              </a:spcAft>
            </a:pP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140F076-4662-2CCB-A9F6-CBB29DC7787D}"/>
              </a:ext>
            </a:extLst>
          </p:cNvPr>
          <p:cNvGrpSpPr>
            <a:grpSpLocks/>
          </p:cNvGrpSpPr>
          <p:nvPr/>
        </p:nvGrpSpPr>
        <p:grpSpPr>
          <a:xfrm>
            <a:off x="6324601" y="4941740"/>
            <a:ext cx="5417609" cy="1231551"/>
            <a:chOff x="6324601" y="1996249"/>
            <a:chExt cx="5417609" cy="1231551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4A5E32F2-FC6D-6CEE-6432-0F72E5ACE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4601" y="2182759"/>
              <a:ext cx="5417609" cy="1045041"/>
            </a:xfrm>
            <a:prstGeom prst="roundRect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548640" tIns="91440" rIns="92075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The inducible promotor allows for localized production of anti-inflammatory IL-1Ra where and when it is most needed, ensuring maintenance of joint homeostasis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0EB8C9C-27AA-60BB-55DC-8117AF7CF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5455" y="1996249"/>
              <a:ext cx="3955900" cy="37301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91440" rIns="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Protein Production Only As Needed</a:t>
              </a:r>
            </a:p>
          </p:txBody>
        </p:sp>
        <p:pic>
          <p:nvPicPr>
            <p:cNvPr id="52" name="Picture 51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FE496CCB-0964-E44F-0F51-042AAB53A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302" y="2504854"/>
              <a:ext cx="400852" cy="400852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81F3DF0-4A04-6B12-535B-78369FF93A64}"/>
              </a:ext>
            </a:extLst>
          </p:cNvPr>
          <p:cNvGrpSpPr>
            <a:grpSpLocks/>
          </p:cNvGrpSpPr>
          <p:nvPr/>
        </p:nvGrpSpPr>
        <p:grpSpPr>
          <a:xfrm>
            <a:off x="6324601" y="1996248"/>
            <a:ext cx="5417609" cy="1168766"/>
            <a:chOff x="6324601" y="5004525"/>
            <a:chExt cx="5417609" cy="1168766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6CA93D44-7B89-E8BC-ADEB-DA47C479C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4601" y="5128250"/>
              <a:ext cx="5417609" cy="1045041"/>
            </a:xfrm>
            <a:prstGeom prst="roundRect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548640" tIns="91440" rIns="92075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PCRX-201 transduces at low doses and does not insert itself into the genome, mitigating safety concerns typically associated with gene therapies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99999A0-8915-7173-B611-01D626190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4307" y="5004525"/>
              <a:ext cx="3618196" cy="23966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91440" rIns="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ts val="30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Avoids Gene Therapy Pitfalls</a:t>
              </a:r>
            </a:p>
          </p:txBody>
        </p:sp>
        <p:pic>
          <p:nvPicPr>
            <p:cNvPr id="56" name="Picture 55" descr="A green pin with a black circle&#10;&#10;Description automatically generated">
              <a:extLst>
                <a:ext uri="{FF2B5EF4-FFF2-40B4-BE49-F238E27FC236}">
                  <a16:creationId xmlns:a16="http://schemas.microsoft.com/office/drawing/2014/main" id="{B91142CF-54F6-252D-8F6B-FB856859F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0513" y="5460555"/>
              <a:ext cx="380430" cy="380430"/>
            </a:xfrm>
            <a:prstGeom prst="rect">
              <a:avLst/>
            </a:prstGeom>
          </p:spPr>
        </p:pic>
      </p:grp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B1E2096-F69E-948F-5A98-771561393EBC}"/>
              </a:ext>
            </a:extLst>
          </p:cNvPr>
          <p:cNvSpPr txBox="1">
            <a:spLocks/>
          </p:cNvSpPr>
          <p:nvPr/>
        </p:nvSpPr>
        <p:spPr>
          <a:xfrm>
            <a:off x="11590338" y="6296707"/>
            <a:ext cx="581025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/>
            <a:fld id="{A421852F-6C6A-4A7D-8757-EF93E03EA5ED}" type="slidenum">
              <a:rPr lang="en-US" alt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21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B0ACD-EC4E-3355-C2D1-EF9C7B2FB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Methods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CB03FC-2242-FCF5-A470-E9E53C23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6130" y="1303338"/>
            <a:ext cx="4515233" cy="405525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Primary endpoints</a:t>
            </a:r>
          </a:p>
          <a:p>
            <a:pPr lvl="1"/>
            <a:r>
              <a:rPr lang="en-US" sz="1600" dirty="0"/>
              <a:t>Safety and biodistribution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800" b="1" dirty="0"/>
              <a:t>Exploratory efficacy endpoints</a:t>
            </a:r>
          </a:p>
          <a:p>
            <a:pPr lvl="1"/>
            <a:r>
              <a:rPr lang="en-US" sz="1600" dirty="0"/>
              <a:t>Patient-reported outcomes</a:t>
            </a:r>
          </a:p>
          <a:p>
            <a:pPr lvl="2"/>
            <a:r>
              <a:rPr lang="en-US" sz="1400" dirty="0"/>
              <a:t>WOMAC pain</a:t>
            </a:r>
          </a:p>
          <a:p>
            <a:pPr lvl="2"/>
            <a:r>
              <a:rPr lang="en-US" sz="1400" dirty="0"/>
              <a:t>WOMAC stiffness</a:t>
            </a:r>
          </a:p>
          <a:p>
            <a:pPr lvl="2"/>
            <a:r>
              <a:rPr lang="en-US" sz="1400" dirty="0"/>
              <a:t>KOOS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800" b="1" dirty="0"/>
              <a:t>Other endpoints</a:t>
            </a:r>
          </a:p>
          <a:p>
            <a:pPr lvl="1"/>
            <a:r>
              <a:rPr lang="en-US" sz="1600" dirty="0"/>
              <a:t>NAbs</a:t>
            </a:r>
          </a:p>
          <a:p>
            <a:pPr lvl="1"/>
            <a:r>
              <a:rPr lang="en-US" sz="1600" dirty="0"/>
              <a:t>Structural assessments (radiograph, MRI)</a:t>
            </a:r>
          </a:p>
          <a:p>
            <a:pPr lvl="1"/>
            <a:r>
              <a:rPr lang="en-US" sz="1600" dirty="0"/>
              <a:t>IL1-RA synovial fluid levels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9566A-0F87-D8E8-98A4-C4013562AD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E3B37-3756-60DD-7749-D0D45038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6152"/>
            <a:ext cx="11081657" cy="247650"/>
          </a:xfrm>
        </p:spPr>
        <p:txBody>
          <a:bodyPr/>
          <a:lstStyle/>
          <a:p>
            <a:r>
              <a:rPr lang="en-US" dirty="0"/>
              <a:t>3D, 3-dimensional; K/L, Kellgren/Lawrence; KOOS, Knee Injury and Osteoarthritis Outcome Score; IL-1RA, IL-1 receptor antagonist; MRI, magnetic resonance imaging; NAb, neutralizing antibody; NSRI, nonselective serotonin reuptake inhibitor; OA, osteoarthritis; SNRI, serotonin and norepinephrine reuptake inhibitor; SSRI, selective serotonin reuptake inhibitor; WOMAC, Western Ontario and McMaster Universities Osteoarthritis Index.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9E176E-AF36-2C32-D527-9333FBD1B651}"/>
              </a:ext>
            </a:extLst>
          </p:cNvPr>
          <p:cNvGrpSpPr/>
          <p:nvPr/>
        </p:nvGrpSpPr>
        <p:grpSpPr>
          <a:xfrm>
            <a:off x="751664" y="1303338"/>
            <a:ext cx="6330119" cy="3828525"/>
            <a:chOff x="-6658946" y="1824844"/>
            <a:chExt cx="6330119" cy="382852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B8A65E-AB82-783E-DDAD-00E3E1E77BDD}"/>
                </a:ext>
              </a:extLst>
            </p:cNvPr>
            <p:cNvSpPr/>
            <p:nvPr/>
          </p:nvSpPr>
          <p:spPr>
            <a:xfrm>
              <a:off x="-6658946" y="1824844"/>
              <a:ext cx="6330119" cy="38285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3173B4-1241-FD8A-1703-048FB6752657}"/>
                </a:ext>
              </a:extLst>
            </p:cNvPr>
            <p:cNvSpPr txBox="1"/>
            <p:nvPr/>
          </p:nvSpPr>
          <p:spPr>
            <a:xfrm>
              <a:off x="-5617195" y="4685941"/>
              <a:ext cx="185642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Cohort 1:</a:t>
              </a:r>
              <a:r>
                <a:rPr lang="en-US" sz="1400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 pretreated </a:t>
              </a:r>
            </a:p>
            <a:p>
              <a:r>
                <a:rPr lang="en-US" sz="1100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PCRX-201 IA ultrasound-guided injection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F004CDA-F61A-11C7-3F91-635852520F47}"/>
                </a:ext>
              </a:extLst>
            </p:cNvPr>
            <p:cNvSpPr txBox="1"/>
            <p:nvPr/>
          </p:nvSpPr>
          <p:spPr>
            <a:xfrm>
              <a:off x="-2952900" y="4685941"/>
              <a:ext cx="2624073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Cohort 2:</a:t>
              </a:r>
              <a:r>
                <a:rPr lang="en-US" sz="1400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steroid pretreated</a:t>
              </a:r>
            </a:p>
            <a:p>
              <a:r>
                <a:rPr lang="en-US" sz="1100" dirty="0">
                  <a:solidFill>
                    <a:schemeClr val="tx2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IA methylprednisolone 40 mg immediately before PCRX-201 administration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D4B093-888A-3AA1-F8DD-4BF4BE8FB297}"/>
                </a:ext>
              </a:extLst>
            </p:cNvPr>
            <p:cNvGrpSpPr/>
            <p:nvPr/>
          </p:nvGrpSpPr>
          <p:grpSpPr>
            <a:xfrm>
              <a:off x="-6524747" y="2030456"/>
              <a:ext cx="2627377" cy="1769683"/>
              <a:chOff x="103378" y="1147147"/>
              <a:chExt cx="2230236" cy="149432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AEDEDA8-48E7-1E4B-985B-B7543FA4274A}"/>
                  </a:ext>
                </a:extLst>
              </p:cNvPr>
              <p:cNvSpPr/>
              <p:nvPr/>
            </p:nvSpPr>
            <p:spPr>
              <a:xfrm>
                <a:off x="103378" y="1147147"/>
                <a:ext cx="2208821" cy="14943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42E310F-7894-2842-7DFD-E339AAF552F1}"/>
                  </a:ext>
                </a:extLst>
              </p:cNvPr>
              <p:cNvSpPr txBox="1"/>
              <p:nvPr/>
            </p:nvSpPr>
            <p:spPr>
              <a:xfrm>
                <a:off x="161197" y="1209544"/>
                <a:ext cx="2172417" cy="1422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Inclusion criteria</a:t>
                </a:r>
                <a:endParaRPr lang="en-US" sz="12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Adults aged 30-80 years with moderate-to-severe knee OA</a:t>
                </a:r>
              </a:p>
              <a:p>
                <a:pPr marL="171450" indent="-171450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K/L grade 2-4</a:t>
                </a:r>
              </a:p>
              <a:p>
                <a:pPr marL="171450" indent="-171450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Prior treatment failure of ≥2 other therapies for OA</a:t>
                </a:r>
              </a:p>
              <a:p>
                <a:pPr marL="171450" indent="-171450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Baseline WOMAC pain score ≥4.0 and ≤9.0 of 10.0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4B975B3-2D49-F506-4F08-2F0AB4C3A33F}"/>
                </a:ext>
              </a:extLst>
            </p:cNvPr>
            <p:cNvSpPr txBox="1"/>
            <p:nvPr/>
          </p:nvSpPr>
          <p:spPr>
            <a:xfrm>
              <a:off x="-3760771" y="1968232"/>
              <a:ext cx="3287090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Doses were assessed in cohort 1 first, followed by expansion with cohort 2</a:t>
              </a:r>
            </a:p>
            <a:p>
              <a:pPr marL="171450" indent="-1714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Acetaminophen was the only permitted rescue analgesic </a:t>
              </a:r>
            </a:p>
            <a:p>
              <a:pPr marL="171450" indent="-1714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other analgesics were permitted (other than stable doses of SSRIs, SNRIs, NSRIs, or tricyclics)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EC1D3A8-7849-E36B-51DB-C76B95126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6465857" y="4800777"/>
              <a:ext cx="760985" cy="38451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F2ACA12-9810-B1CD-2993-C6864A532253}"/>
                </a:ext>
              </a:extLst>
            </p:cNvPr>
            <p:cNvSpPr txBox="1"/>
            <p:nvPr/>
          </p:nvSpPr>
          <p:spPr>
            <a:xfrm>
              <a:off x="-6463292" y="4037684"/>
              <a:ext cx="5845107" cy="561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300"/>
                </a:spcBef>
              </a:pPr>
              <a:r>
                <a:rPr lang="en-US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PCRX-201 dose levels: </a:t>
              </a:r>
            </a:p>
            <a:p>
              <a:pPr algn="ctr">
                <a:spcBef>
                  <a:spcPts val="300"/>
                </a:spcBef>
              </a:pPr>
              <a:r>
                <a:rPr lang="en-US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Low: 2.8E9 GC/mL ● Middle: 2.8E10 GC/mL ● High: 2.8E11 GC/mL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74325BF-1F58-D83A-BF12-C5F2BCF20C6E}"/>
                </a:ext>
              </a:extLst>
            </p:cNvPr>
            <p:cNvCxnSpPr>
              <a:cxnSpLocks/>
            </p:cNvCxnSpPr>
            <p:nvPr/>
          </p:nvCxnSpPr>
          <p:spPr>
            <a:xfrm>
              <a:off x="-6067857" y="3981103"/>
              <a:ext cx="53348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CABE39F-BC96-1FE5-69F2-CF1E9AF55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3780938" y="4800777"/>
              <a:ext cx="760985" cy="384519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3F9A48D-25C7-D8FB-783C-8EE7AFA5C800}"/>
              </a:ext>
            </a:extLst>
          </p:cNvPr>
          <p:cNvSpPr txBox="1"/>
          <p:nvPr/>
        </p:nvSpPr>
        <p:spPr>
          <a:xfrm>
            <a:off x="609600" y="934006"/>
            <a:ext cx="7374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/>
            <a:r>
              <a:rPr lang="en-US" sz="1800" b="0" i="0" u="none" strike="noStrike" baseline="0" dirty="0">
                <a:solidFill>
                  <a:schemeClr val="accent6"/>
                </a:solidFill>
                <a:latin typeface="Arial" panose="020B0604020202020204" pitchFamily="34" charset="0"/>
              </a:rPr>
              <a:t>This open-label phase 1 trial (NCT04119687) enrolled 2 cohorts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EA524-EE24-AB85-91FB-5FEC6F126D49}"/>
              </a:ext>
            </a:extLst>
          </p:cNvPr>
          <p:cNvSpPr/>
          <p:nvPr/>
        </p:nvSpPr>
        <p:spPr bwMode="auto">
          <a:xfrm>
            <a:off x="0" y="5296295"/>
            <a:ext cx="12192000" cy="83660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3970767" eaLnBrk="1" hangingPunct="1"/>
            <a:endParaRPr lang="en-US" sz="7866" dirty="0"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B560A0-8C06-2CE9-16D7-07F139C1D2D4}"/>
              </a:ext>
            </a:extLst>
          </p:cNvPr>
          <p:cNvSpPr txBox="1"/>
          <p:nvPr/>
        </p:nvSpPr>
        <p:spPr>
          <a:xfrm>
            <a:off x="198226" y="5360654"/>
            <a:ext cx="11795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to investigate the safety and efficacy of a single IA injection of PCRX-201 in participants with moderate-to-severe OAK in a phase 1 trial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1859A-430A-614F-B109-127372461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C9D3-FF4D-ECAC-004C-2DC3A675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87" y="29343"/>
            <a:ext cx="11357608" cy="938213"/>
          </a:xfrm>
        </p:spPr>
        <p:txBody>
          <a:bodyPr>
            <a:noAutofit/>
          </a:bodyPr>
          <a:lstStyle/>
          <a:p>
            <a:r>
              <a:rPr lang="en-US" dirty="0"/>
              <a:t>The Median Follow-up of 72 Participants on Study Was </a:t>
            </a:r>
            <a:br>
              <a:rPr lang="en-US" dirty="0"/>
            </a:br>
            <a:r>
              <a:rPr lang="en-US" dirty="0"/>
              <a:t>52 Weeks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484DF1-97CE-B6DD-8B41-717FCD731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9105" y="1563688"/>
            <a:ext cx="3578103" cy="43164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b="1" dirty="0"/>
              <a:t>72 individuals treated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36 per cohort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Median follow-up </a:t>
            </a:r>
          </a:p>
          <a:p>
            <a:pPr lvl="1">
              <a:lnSpc>
                <a:spcPct val="100000"/>
              </a:lnSpc>
            </a:pPr>
            <a:r>
              <a:rPr lang="en-US" sz="1800" b="1" dirty="0"/>
              <a:t>Not pretreated </a:t>
            </a:r>
            <a:r>
              <a:rPr lang="en-US" sz="1800" dirty="0"/>
              <a:t>- 52 (range, 17-52) weeks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b="1" dirty="0"/>
              <a:t>Pretreated</a:t>
            </a:r>
            <a:r>
              <a:rPr lang="en-US" sz="1800" dirty="0"/>
              <a:t> - 52 (range, </a:t>
            </a:r>
            <a:br>
              <a:rPr lang="en-US" sz="1800" dirty="0"/>
            </a:br>
            <a:r>
              <a:rPr lang="en-US" sz="1800" dirty="0"/>
              <a:t>10-52) weeks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6534B-7C7A-D0E9-CC10-E2F015BCA7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5DFFA-2012-91F5-D689-0F14D56F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10980738" cy="247650"/>
          </a:xfrm>
        </p:spPr>
        <p:txBody>
          <a:bodyPr/>
          <a:lstStyle/>
          <a:p>
            <a:r>
              <a:rPr lang="en-US" dirty="0"/>
              <a:t>SAD, single-ascending dose; TEAE, treatment-emergent adverse event; TKR, total knee replacement; WOMAC, Western Ontario and McMaster Universities Osteoarthritis Index. *2 underwent TKR, 1 did not disclose withdrawal reason, and 1 was unwilling to participate. </a:t>
            </a:r>
            <a:r>
              <a:rPr lang="en-US" baseline="30000" dirty="0"/>
              <a:t>†</a:t>
            </a:r>
            <a:r>
              <a:rPr lang="en-US" dirty="0"/>
              <a:t>1 because of TEAE (index knee effusion), 1 because of inconvenience, 3 underwent TKR, 1 had treatment failure, and 2 were unwilling to participate. </a:t>
            </a:r>
            <a:r>
              <a:rPr lang="en-US" baseline="30000" dirty="0"/>
              <a:t>‡</a:t>
            </a:r>
            <a:r>
              <a:rPr lang="en-US" dirty="0"/>
              <a:t>Not considered related to the study treatment.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38AF8A-1D50-55E6-9858-E3B4D12C22E3}"/>
              </a:ext>
            </a:extLst>
          </p:cNvPr>
          <p:cNvSpPr/>
          <p:nvPr/>
        </p:nvSpPr>
        <p:spPr>
          <a:xfrm>
            <a:off x="840656" y="2016243"/>
            <a:ext cx="2123268" cy="3425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pretreated (n=36)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077A07-B02A-BBF3-5BCC-175E5735D6FA}"/>
              </a:ext>
            </a:extLst>
          </p:cNvPr>
          <p:cNvSpPr/>
          <p:nvPr/>
        </p:nvSpPr>
        <p:spPr>
          <a:xfrm>
            <a:off x="4808376" y="2016243"/>
            <a:ext cx="2232249" cy="3621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Steroid pretreated (n=36)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2DEC39-A33B-E3A1-8C6C-1F0B70318F16}"/>
              </a:ext>
            </a:extLst>
          </p:cNvPr>
          <p:cNvSpPr/>
          <p:nvPr/>
        </p:nvSpPr>
        <p:spPr>
          <a:xfrm>
            <a:off x="319443" y="2803630"/>
            <a:ext cx="1040105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dose (n=12)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EAB10148-8357-ABE3-04A2-36764D3EB5B9}"/>
              </a:ext>
            </a:extLst>
          </p:cNvPr>
          <p:cNvCxnSpPr>
            <a:cxnSpLocks/>
            <a:endCxn id="8" idx="0"/>
          </p:cNvCxnSpPr>
          <p:nvPr/>
        </p:nvCxnSpPr>
        <p:spPr>
          <a:xfrm rot="10800000" flipV="1">
            <a:off x="839497" y="2426506"/>
            <a:ext cx="1196387" cy="377124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6FA0A11-6650-5B49-5215-D159560DB211}"/>
              </a:ext>
            </a:extLst>
          </p:cNvPr>
          <p:cNvSpPr/>
          <p:nvPr/>
        </p:nvSpPr>
        <p:spPr>
          <a:xfrm>
            <a:off x="1421154" y="2806591"/>
            <a:ext cx="1189849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dose (n=16)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B7A3F1-D32A-1E48-225A-A2C6BB72C614}"/>
              </a:ext>
            </a:extLst>
          </p:cNvPr>
          <p:cNvSpPr/>
          <p:nvPr/>
        </p:nvSpPr>
        <p:spPr>
          <a:xfrm>
            <a:off x="2685369" y="2806591"/>
            <a:ext cx="1064500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dose (n=8)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4E3FAA6-4416-E7D3-3BA0-211D9B43B57E}"/>
              </a:ext>
            </a:extLst>
          </p:cNvPr>
          <p:cNvCxnSpPr>
            <a:cxnSpLocks/>
          </p:cNvCxnSpPr>
          <p:nvPr/>
        </p:nvCxnSpPr>
        <p:spPr>
          <a:xfrm>
            <a:off x="1790344" y="2427258"/>
            <a:ext cx="1427275" cy="377124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A4367FE-1F21-EC92-4A10-3BEA3137F0FD}"/>
              </a:ext>
            </a:extLst>
          </p:cNvPr>
          <p:cNvSpPr/>
          <p:nvPr/>
        </p:nvSpPr>
        <p:spPr>
          <a:xfrm>
            <a:off x="4319262" y="2809089"/>
            <a:ext cx="1015707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dose (n=13)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988CA1BD-94F7-1F5E-D657-DFCDEBF37DAB}"/>
              </a:ext>
            </a:extLst>
          </p:cNvPr>
          <p:cNvCxnSpPr>
            <a:cxnSpLocks/>
            <a:endCxn id="13" idx="0"/>
          </p:cNvCxnSpPr>
          <p:nvPr/>
        </p:nvCxnSpPr>
        <p:spPr>
          <a:xfrm rot="10800000" flipV="1">
            <a:off x="4827117" y="2427851"/>
            <a:ext cx="1208587" cy="381238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D152B95-E764-16CD-FBC2-6829ABE471DB}"/>
              </a:ext>
            </a:extLst>
          </p:cNvPr>
          <p:cNvSpPr/>
          <p:nvPr/>
        </p:nvSpPr>
        <p:spPr>
          <a:xfrm>
            <a:off x="5404461" y="2809089"/>
            <a:ext cx="1218400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dose (n=15)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E8EAC3-9452-58A2-DF46-6565F0F0BDCE}"/>
              </a:ext>
            </a:extLst>
          </p:cNvPr>
          <p:cNvSpPr/>
          <p:nvPr/>
        </p:nvSpPr>
        <p:spPr>
          <a:xfrm>
            <a:off x="6692353" y="2807983"/>
            <a:ext cx="1064500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dose (n=8)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B854317B-FEDF-B5EB-CD5D-F860C5E1794F}"/>
              </a:ext>
            </a:extLst>
          </p:cNvPr>
          <p:cNvCxnSpPr>
            <a:cxnSpLocks/>
          </p:cNvCxnSpPr>
          <p:nvPr/>
        </p:nvCxnSpPr>
        <p:spPr>
          <a:xfrm>
            <a:off x="5797328" y="2427684"/>
            <a:ext cx="1427275" cy="377124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33F4BD9-004D-C7F0-357F-9E5BEDBA6464}"/>
              </a:ext>
            </a:extLst>
          </p:cNvPr>
          <p:cNvCxnSpPr>
            <a:cxnSpLocks/>
            <a:stCxn id="8" idx="2"/>
            <a:endCxn id="20" idx="0"/>
          </p:cNvCxnSpPr>
          <p:nvPr/>
        </p:nvCxnSpPr>
        <p:spPr>
          <a:xfrm flipH="1">
            <a:off x="834081" y="3365444"/>
            <a:ext cx="5415" cy="31791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0759FE9-105E-82AA-6B3B-CD451709A5E1}"/>
              </a:ext>
            </a:extLst>
          </p:cNvPr>
          <p:cNvSpPr/>
          <p:nvPr/>
        </p:nvSpPr>
        <p:spPr>
          <a:xfrm>
            <a:off x="314028" y="3683358"/>
            <a:ext cx="1040105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n=12 at week 52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928277-F7A0-E893-D3E8-77107E7DEC85}"/>
              </a:ext>
            </a:extLst>
          </p:cNvPr>
          <p:cNvCxnSpPr>
            <a:cxnSpLocks/>
          </p:cNvCxnSpPr>
          <p:nvPr/>
        </p:nvCxnSpPr>
        <p:spPr>
          <a:xfrm flipH="1">
            <a:off x="1958027" y="3366789"/>
            <a:ext cx="1" cy="31522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47C612D-9C08-1CB0-2C46-91E562BAF075}"/>
              </a:ext>
            </a:extLst>
          </p:cNvPr>
          <p:cNvSpPr/>
          <p:nvPr/>
        </p:nvSpPr>
        <p:spPr>
          <a:xfrm>
            <a:off x="1442464" y="3683631"/>
            <a:ext cx="1165454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n=14 at week 52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4A79C6E-EDEF-A733-11DF-E060AD65191E}"/>
              </a:ext>
            </a:extLst>
          </p:cNvPr>
          <p:cNvCxnSpPr>
            <a:cxnSpLocks/>
          </p:cNvCxnSpPr>
          <p:nvPr/>
        </p:nvCxnSpPr>
        <p:spPr>
          <a:xfrm flipH="1">
            <a:off x="3235408" y="3366988"/>
            <a:ext cx="1" cy="31522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3167C19-5029-BE06-556B-2654D4116202}"/>
              </a:ext>
            </a:extLst>
          </p:cNvPr>
          <p:cNvSpPr/>
          <p:nvPr/>
        </p:nvSpPr>
        <p:spPr>
          <a:xfrm>
            <a:off x="2706183" y="3683631"/>
            <a:ext cx="1064500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n=5 at week 52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9E76BED-8119-DBB6-1503-9F1564CD4ABC}"/>
              </a:ext>
            </a:extLst>
          </p:cNvPr>
          <p:cNvSpPr/>
          <p:nvPr/>
        </p:nvSpPr>
        <p:spPr>
          <a:xfrm>
            <a:off x="4782107" y="4349906"/>
            <a:ext cx="2463108" cy="111850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Discontinuations by week 52: </a:t>
            </a:r>
            <a:endParaRPr 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Withdrew consent</a:t>
            </a:r>
            <a:r>
              <a:rPr lang="en-US" sz="12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n=8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Lost to follow-up: n=1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TEAE: n=1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Withdrawn by investigator: n=1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en-US" sz="12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n=1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5298974-E356-AD1B-B07F-7447E5AE7C2A}"/>
              </a:ext>
            </a:extLst>
          </p:cNvPr>
          <p:cNvSpPr/>
          <p:nvPr/>
        </p:nvSpPr>
        <p:spPr>
          <a:xfrm>
            <a:off x="807132" y="4366481"/>
            <a:ext cx="2417772" cy="78385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Discontinuations by week 52: 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Withdrew consent*: n=4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Lost to follow-up: n=3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TEAE: n=1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EA0BAB7-654B-A294-482E-677CAF5CF373}"/>
              </a:ext>
            </a:extLst>
          </p:cNvPr>
          <p:cNvCxnSpPr>
            <a:cxnSpLocks/>
            <a:stCxn id="13" idx="2"/>
            <a:endCxn id="54" idx="0"/>
          </p:cNvCxnSpPr>
          <p:nvPr/>
        </p:nvCxnSpPr>
        <p:spPr>
          <a:xfrm flipH="1">
            <a:off x="4819961" y="3370903"/>
            <a:ext cx="7155" cy="31522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FC74FCBD-B749-95BF-D78D-32EC150F5DD0}"/>
              </a:ext>
            </a:extLst>
          </p:cNvPr>
          <p:cNvSpPr/>
          <p:nvPr/>
        </p:nvSpPr>
        <p:spPr>
          <a:xfrm>
            <a:off x="4299908" y="3686129"/>
            <a:ext cx="1040105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n=7 at week 52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BD12696-E0B6-66E8-5AE8-4F1BE741F110}"/>
              </a:ext>
            </a:extLst>
          </p:cNvPr>
          <p:cNvCxnSpPr>
            <a:cxnSpLocks/>
          </p:cNvCxnSpPr>
          <p:nvPr/>
        </p:nvCxnSpPr>
        <p:spPr>
          <a:xfrm flipH="1">
            <a:off x="5991618" y="3375184"/>
            <a:ext cx="1" cy="31522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01023B60-9E75-38EE-A42C-3667517BC3CA}"/>
              </a:ext>
            </a:extLst>
          </p:cNvPr>
          <p:cNvSpPr/>
          <p:nvPr/>
        </p:nvSpPr>
        <p:spPr>
          <a:xfrm>
            <a:off x="5391582" y="3686129"/>
            <a:ext cx="1208585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n=12 at week 52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4DA72F2-BA27-5127-8A5F-7C19DEDEE56D}"/>
              </a:ext>
            </a:extLst>
          </p:cNvPr>
          <p:cNvCxnSpPr>
            <a:cxnSpLocks/>
          </p:cNvCxnSpPr>
          <p:nvPr/>
        </p:nvCxnSpPr>
        <p:spPr>
          <a:xfrm flipH="1">
            <a:off x="7137681" y="3368181"/>
            <a:ext cx="1" cy="31522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D8D0B442-7270-4811-E840-66F559397550}"/>
              </a:ext>
            </a:extLst>
          </p:cNvPr>
          <p:cNvSpPr/>
          <p:nvPr/>
        </p:nvSpPr>
        <p:spPr>
          <a:xfrm>
            <a:off x="6647523" y="3685023"/>
            <a:ext cx="1115817" cy="5618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n=6 at week 52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3EA9B66-890C-8B22-CBB0-EFA49F0B243E}"/>
              </a:ext>
            </a:extLst>
          </p:cNvPr>
          <p:cNvSpPr txBox="1"/>
          <p:nvPr/>
        </p:nvSpPr>
        <p:spPr>
          <a:xfrm>
            <a:off x="1300155" y="1620139"/>
            <a:ext cx="12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SAD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53AC95A-CC83-C25F-5E10-D7BCF17378D9}"/>
              </a:ext>
            </a:extLst>
          </p:cNvPr>
          <p:cNvCxnSpPr>
            <a:cxnSpLocks/>
          </p:cNvCxnSpPr>
          <p:nvPr/>
        </p:nvCxnSpPr>
        <p:spPr>
          <a:xfrm>
            <a:off x="840656" y="1932146"/>
            <a:ext cx="205383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9453DD9-FE19-C7BA-408D-C256BD8135C3}"/>
              </a:ext>
            </a:extLst>
          </p:cNvPr>
          <p:cNvSpPr txBox="1"/>
          <p:nvPr/>
        </p:nvSpPr>
        <p:spPr>
          <a:xfrm>
            <a:off x="5093400" y="1621755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2: Expansion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5645EF9-2DAB-5DBD-0734-855EE8EF64C5}"/>
              </a:ext>
            </a:extLst>
          </p:cNvPr>
          <p:cNvCxnSpPr>
            <a:cxnSpLocks/>
          </p:cNvCxnSpPr>
          <p:nvPr/>
        </p:nvCxnSpPr>
        <p:spPr>
          <a:xfrm>
            <a:off x="4910494" y="1945494"/>
            <a:ext cx="205383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3D9311F-94DA-1A0D-17B8-CFB1EDC7393A}"/>
              </a:ext>
            </a:extLst>
          </p:cNvPr>
          <p:cNvCxnSpPr>
            <a:cxnSpLocks/>
          </p:cNvCxnSpPr>
          <p:nvPr/>
        </p:nvCxnSpPr>
        <p:spPr>
          <a:xfrm>
            <a:off x="1943597" y="2358839"/>
            <a:ext cx="0" cy="449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AECDD68-BA4B-71DF-4A09-0F83B6C46DD4}"/>
              </a:ext>
            </a:extLst>
          </p:cNvPr>
          <p:cNvCxnSpPr>
            <a:cxnSpLocks/>
          </p:cNvCxnSpPr>
          <p:nvPr/>
        </p:nvCxnSpPr>
        <p:spPr>
          <a:xfrm>
            <a:off x="5982272" y="2376867"/>
            <a:ext cx="0" cy="427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6D11E45-7BB0-155E-7FB7-A15D78783438}"/>
              </a:ext>
            </a:extLst>
          </p:cNvPr>
          <p:cNvSpPr txBox="1"/>
          <p:nvPr/>
        </p:nvSpPr>
        <p:spPr>
          <a:xfrm>
            <a:off x="2450790" y="1205412"/>
            <a:ext cx="3027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Flow Diagram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07CFC-BD3A-6432-0F44-978A8682B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A1D75-91EF-23CE-8D67-0EA10B651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Autofit/>
          </a:bodyPr>
          <a:lstStyle/>
          <a:p>
            <a:r>
              <a:rPr lang="en-US" dirty="0"/>
              <a:t>Demographics and Baseline Characteristics Were Similar Across Cohorts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186362-3378-EF8E-1D29-B7F40F2F7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86191" y="1563688"/>
            <a:ext cx="3091070" cy="4316412"/>
          </a:xfrm>
        </p:spPr>
        <p:txBody>
          <a:bodyPr/>
          <a:lstStyle/>
          <a:p>
            <a:r>
              <a:rPr lang="en-US" sz="2000" dirty="0"/>
              <a:t>Baseline characteristics similar across cohorts </a:t>
            </a:r>
          </a:p>
          <a:p>
            <a:pPr lvl="1"/>
            <a:r>
              <a:rPr lang="en-US" sz="1800" dirty="0"/>
              <a:t>Most are female with a K/L grade of 3-4 </a:t>
            </a:r>
          </a:p>
          <a:p>
            <a:pPr lvl="1"/>
            <a:r>
              <a:rPr lang="en-US" sz="1800" dirty="0"/>
              <a:t>Mean baseline WOMAC pain 6.8 in both cohorts </a:t>
            </a:r>
          </a:p>
          <a:p>
            <a:pPr lvl="1"/>
            <a:r>
              <a:rPr lang="en-US" sz="1800" dirty="0"/>
              <a:t>~75% in both cohorts had bilateral OAK 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00A6B-C0AC-5623-6D7D-B667A67501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C5C35-D405-2929-453C-C5F3EA22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11098696" cy="247650"/>
          </a:xfrm>
        </p:spPr>
        <p:txBody>
          <a:bodyPr/>
          <a:lstStyle/>
          <a:p>
            <a:r>
              <a:rPr lang="en-US" dirty="0"/>
              <a:t>BMI, body mass index; IQR, interquartile range; K/L, Kellgren/Lawrence; OAK, osteoarthritis of the knee; SD, standard deviation; WOMAC, Western Ontario and McMaster Universities Osteoarthritis Index.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F4CC479-84A1-F6AC-65E7-504907206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69004"/>
              </p:ext>
            </p:extLst>
          </p:nvPr>
        </p:nvGraphicFramePr>
        <p:xfrm>
          <a:off x="308113" y="1563688"/>
          <a:ext cx="8273472" cy="31635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{073A0DAA-6AF3-43AB-8588-CEC1D06C72B9}</a:tableStyleId>
              </a:tblPr>
              <a:tblGrid>
                <a:gridCol w="3677659">
                  <a:extLst>
                    <a:ext uri="{9D8B030D-6E8A-4147-A177-3AD203B41FA5}">
                      <a16:colId xmlns:a16="http://schemas.microsoft.com/office/drawing/2014/main" val="2835801790"/>
                    </a:ext>
                  </a:extLst>
                </a:gridCol>
                <a:gridCol w="2049851">
                  <a:extLst>
                    <a:ext uri="{9D8B030D-6E8A-4147-A177-3AD203B41FA5}">
                      <a16:colId xmlns:a16="http://schemas.microsoft.com/office/drawing/2014/main" val="3391917965"/>
                    </a:ext>
                  </a:extLst>
                </a:gridCol>
                <a:gridCol w="2545962">
                  <a:extLst>
                    <a:ext uri="{9D8B030D-6E8A-4147-A177-3AD203B41FA5}">
                      <a16:colId xmlns:a16="http://schemas.microsoft.com/office/drawing/2014/main" val="2296042555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 cohort</a:t>
                      </a:r>
                      <a:br>
                        <a:rPr lang="en-US" sz="14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(n=36)</a:t>
                      </a:r>
                      <a:endParaRPr lang="en-US" sz="14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Steroid pretreated cohort</a:t>
                      </a:r>
                      <a:br>
                        <a:rPr lang="en-US" sz="14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(n=36)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768937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median (IQR), y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62.0 (58.5-67.0)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67.5 (58.5-71.5)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30509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Female, n (%)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(58.3)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(58.3)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407979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K/L grade, n (%)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05994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(19.4)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(16.7)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944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(63.9)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(41.7)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3403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(16.7)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(41.7)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963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WOMAC pain score, mean (SD)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 (1.3)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 (1.1)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11587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BMI, mean (SD), kg/m</a:t>
                      </a:r>
                      <a:r>
                        <a:rPr lang="en-US" sz="1400" baseline="30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32.1 (4.2)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 (4.9)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13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since primary diagnosis, mean (SD)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 (8.8)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 (10.9)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505031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Unilateral or bilateral OAK, n (%)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4007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Unilateral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(22.2)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(27.8)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0359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Bilateral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(77.8)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(72.2)</a:t>
                      </a:r>
                      <a:endParaRPr lang="en-US" sz="14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59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47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84415-D177-6ABF-EC58-1C7C23E1D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06919-B171-D426-C1B9-1295F59BF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3464"/>
            <a:ext cx="10980738" cy="3962400"/>
          </a:xfrm>
        </p:spPr>
        <p:txBody>
          <a:bodyPr/>
          <a:lstStyle/>
          <a:p>
            <a:r>
              <a:rPr lang="en-US" sz="1800" dirty="0"/>
              <a:t>No related SAEs reported regardless of pretreatment or dose level </a:t>
            </a:r>
          </a:p>
          <a:p>
            <a:r>
              <a:rPr lang="en-US" sz="1800" dirty="0"/>
              <a:t>Joint effusion was the most common TEAE, as shown below</a:t>
            </a:r>
          </a:p>
          <a:p>
            <a:pPr lvl="1"/>
            <a:r>
              <a:rPr lang="en-US" sz="1800" dirty="0"/>
              <a:t>A total of 45 joint effusions occurred in 39 participants; of these, 44 effusions were in the index knee and 37 were deemed related to treatment by the investigator</a:t>
            </a:r>
          </a:p>
          <a:p>
            <a:pPr lvl="1"/>
            <a:r>
              <a:rPr lang="en-US" sz="1800" dirty="0"/>
              <a:t>More frequent and more severe in the not pretreated cohort</a:t>
            </a:r>
          </a:p>
          <a:p>
            <a:pPr lvl="1"/>
            <a:r>
              <a:rPr lang="en-US" sz="1800" dirty="0"/>
              <a:t>Similar durations in both cohorts*: range 2-165 days not pretreated, 3-111 days pretreated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F7BAB9-8769-A465-8D52-B8431D2F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49" y="414673"/>
            <a:ext cx="11365301" cy="937463"/>
          </a:xfrm>
        </p:spPr>
        <p:txBody>
          <a:bodyPr>
            <a:noAutofit/>
          </a:bodyPr>
          <a:lstStyle/>
          <a:p>
            <a:r>
              <a:rPr lang="en-US" dirty="0"/>
              <a:t>PCRX-201 Was Safe and Well-Tolerated Across a 100-Fold Range of Vector Doses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764F0-364A-172A-EDDF-460881197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9EC80-B10F-A4B1-9482-DAD4176D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10840278" cy="247650"/>
          </a:xfrm>
        </p:spPr>
        <p:txBody>
          <a:bodyPr/>
          <a:lstStyle/>
          <a:p>
            <a:r>
              <a:rPr lang="en-US" dirty="0"/>
              <a:t>AE, adverse event; SAE, serious adverse event; TEAE, treatment-emergent adverse event. *Effusion end was only adjudicated during scheduled visits, rather than self-reported, which may have increased the estimated duration for subjects depending on visit schedule. </a:t>
            </a:r>
            <a:r>
              <a:rPr lang="en-US" baseline="30000" dirty="0"/>
              <a:t>†</a:t>
            </a:r>
            <a:r>
              <a:rPr lang="en-US" dirty="0"/>
              <a:t>Including all TEAEs related and unrelated to treatment. AE grading was performed according to CTCAE v5.0.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7F4F07-9318-8F01-04DC-87A417440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62343"/>
              </p:ext>
            </p:extLst>
          </p:nvPr>
        </p:nvGraphicFramePr>
        <p:xfrm>
          <a:off x="609600" y="3449897"/>
          <a:ext cx="10588726" cy="28116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{073A0DAA-6AF3-43AB-8588-CEC1D06C72B9}</a:tableStyleId>
              </a:tblPr>
              <a:tblGrid>
                <a:gridCol w="2169438">
                  <a:extLst>
                    <a:ext uri="{9D8B030D-6E8A-4147-A177-3AD203B41FA5}">
                      <a16:colId xmlns:a16="http://schemas.microsoft.com/office/drawing/2014/main" val="2062133008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1078763088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3099949823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3430854950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3672241934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3737801850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635615007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4070209592"/>
                    </a:ext>
                  </a:extLst>
                </a:gridCol>
                <a:gridCol w="1052411">
                  <a:extLst>
                    <a:ext uri="{9D8B030D-6E8A-4147-A177-3AD203B41FA5}">
                      <a16:colId xmlns:a16="http://schemas.microsoft.com/office/drawing/2014/main" val="3499194694"/>
                    </a:ext>
                  </a:extLst>
                </a:gridCol>
              </a:tblGrid>
              <a:tr h="40892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Summary of Participants With TEAEs</a:t>
                      </a:r>
                      <a:r>
                        <a:rPr lang="en-US" sz="1400" baseline="300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lang="en-US" sz="14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155409"/>
                  </a:ext>
                </a:extLst>
              </a:tr>
              <a:tr h="408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pretreated cohort (n=36)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Steroid pretreated cohort (n=36)</a:t>
                      </a:r>
                      <a:endParaRPr lang="en-US" sz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56428"/>
                  </a:ext>
                </a:extLst>
              </a:tr>
              <a:tr h="3747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dose (n=12)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dose (n=16)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dose (n=8)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dose (n=13)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dose (n=15)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dose (n=8)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982560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TEAE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(75.0)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(93.8)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(100)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(88.9)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(84.6)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(86.7)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(100.0)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(88.9)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56056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SAE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(6.3)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(5.6)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(7.7)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(6.7)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(11.1)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3079847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TEAE grade ≥3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(8.3)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(18.8)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(37.5)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(19.4)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(15.4)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(20.0)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(19.4)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958764"/>
                  </a:ext>
                </a:extLst>
              </a:tr>
              <a:tr h="273803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 with TEAEs occurring in ≥10% of participants in either cohort </a:t>
                      </a: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2146506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Joint effusion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(62.5)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(100.0)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(66.7)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(38.5)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(33.3)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(62.5)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(41.7)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4675853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Arthralgia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(41.7)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(18.8)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(25.0)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(30.8)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(40.0)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(75.0)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(44.4)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9776246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Joint swelling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(50.0)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(6.3)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(22.2)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(13.3)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(5.6)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0645725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Headache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(16.7)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(6.3)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(25.0)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(13.9)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(7.7)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(13.3)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(12.5)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(11.1)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0009626"/>
                  </a:ext>
                </a:extLst>
              </a:tr>
              <a:tr h="3191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Musculoskeletal pain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(15.4)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(25.0)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(11.1)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04" marR="60504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326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12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95643-044A-CF0D-B24B-6BBF62CCD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graph of different types of pain&#10;&#10;Description automatically generated">
            <a:extLst>
              <a:ext uri="{FF2B5EF4-FFF2-40B4-BE49-F238E27FC236}">
                <a16:creationId xmlns:a16="http://schemas.microsoft.com/office/drawing/2014/main" id="{9F7E778B-87F0-5067-16CA-CE96929358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19098" b="8904"/>
          <a:stretch/>
        </p:blipFill>
        <p:spPr>
          <a:xfrm>
            <a:off x="521010" y="1571495"/>
            <a:ext cx="6985063" cy="385944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2919FE0-03CF-1A23-22FC-7E4F517E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83913" cy="938213"/>
          </a:xfrm>
        </p:spPr>
        <p:txBody>
          <a:bodyPr>
            <a:noAutofit/>
          </a:bodyPr>
          <a:lstStyle/>
          <a:p>
            <a:r>
              <a:rPr lang="en-US" dirty="0"/>
              <a:t>Efficacy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ꟷ</a:t>
            </a:r>
            <a:r>
              <a:rPr lang="en-US" dirty="0"/>
              <a:t>WOMAC-A Pain: 50%-75% Sustained Improvement at 52 Weeks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712E8-31B4-48A5-93F1-3B3203742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9261" y="1770313"/>
            <a:ext cx="3995677" cy="41257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Considerable improvement compared to baseline in WOMAC-A pain at all dose levels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Trending dose relative in pain reduction, not statistically significant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Improved pain reduction with steroid pretreatment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Similar results seen with % reduction from baseline</a:t>
            </a:r>
            <a:r>
              <a:rPr lang="en-US" sz="1800" dirty="0">
                <a:highlight>
                  <a:srgbClr val="FFFF00"/>
                </a:highlight>
              </a:rPr>
              <a:t> 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A ~50%-75% improvement from baseline across all dose levels was observed with steroid pretreatment</a:t>
            </a:r>
            <a:endParaRPr lang="en-US" sz="18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2B3AC-FEA0-D499-1C08-CDDDF91830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90338" y="6253163"/>
            <a:ext cx="581025" cy="365125"/>
          </a:xfrm>
        </p:spPr>
        <p:txBody>
          <a:bodyPr/>
          <a:lstStyle/>
          <a:p>
            <a:fld id="{A421852F-6C6A-4A7D-8757-EF93E03EA5ED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3E213-CC1A-0CAB-C0AD-7563F174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361113"/>
            <a:ext cx="9342438" cy="247650"/>
          </a:xfrm>
        </p:spPr>
        <p:txBody>
          <a:bodyPr/>
          <a:lstStyle/>
          <a:p>
            <a:r>
              <a:rPr lang="en-US" dirty="0"/>
              <a:t>LSM, least squares mean; SEM, standard error of the mean; WOMAC, Western Ontario and McMaster Universities Osteoarthritis Index.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17D5BA-5429-6BFA-DCF9-2C2D980AD91A}"/>
              </a:ext>
            </a:extLst>
          </p:cNvPr>
          <p:cNvSpPr txBox="1"/>
          <p:nvPr/>
        </p:nvSpPr>
        <p:spPr>
          <a:xfrm rot="16200000">
            <a:off x="-1014698" y="3166057"/>
            <a:ext cx="2871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LSM change from baseline (SEM)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D59B0-3AEB-A0B3-7122-C22FD49A91F7}"/>
              </a:ext>
            </a:extLst>
          </p:cNvPr>
          <p:cNvSpPr/>
          <p:nvPr/>
        </p:nvSpPr>
        <p:spPr>
          <a:xfrm>
            <a:off x="2039730" y="1754386"/>
            <a:ext cx="1072313" cy="24618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C92393-B62A-3CF1-4DB3-39A73FC96CDD}"/>
              </a:ext>
            </a:extLst>
          </p:cNvPr>
          <p:cNvSpPr txBox="1"/>
          <p:nvPr/>
        </p:nvSpPr>
        <p:spPr>
          <a:xfrm>
            <a:off x="1799801" y="1715019"/>
            <a:ext cx="1552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pretreated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19018E-4A20-138A-EB6C-94953E6E7CFC}"/>
              </a:ext>
            </a:extLst>
          </p:cNvPr>
          <p:cNvSpPr/>
          <p:nvPr/>
        </p:nvSpPr>
        <p:spPr>
          <a:xfrm>
            <a:off x="5214729" y="1745755"/>
            <a:ext cx="1022888" cy="26344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F3E3AE-D138-20C1-BB3B-62142AAFAC98}"/>
              </a:ext>
            </a:extLst>
          </p:cNvPr>
          <p:cNvSpPr txBox="1"/>
          <p:nvPr/>
        </p:nvSpPr>
        <p:spPr>
          <a:xfrm>
            <a:off x="4851225" y="1715019"/>
            <a:ext cx="1827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Steroid pretreated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75E9C8-EF87-6DB5-CC78-E0BB9311C70B}"/>
              </a:ext>
            </a:extLst>
          </p:cNvPr>
          <p:cNvSpPr txBox="1"/>
          <p:nvPr/>
        </p:nvSpPr>
        <p:spPr>
          <a:xfrm>
            <a:off x="2390371" y="566734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92531-FB1C-A74C-EC26-1D081BB1286F}"/>
              </a:ext>
            </a:extLst>
          </p:cNvPr>
          <p:cNvSpPr txBox="1"/>
          <p:nvPr/>
        </p:nvSpPr>
        <p:spPr>
          <a:xfrm>
            <a:off x="3833715" y="5386885"/>
            <a:ext cx="63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endParaRPr lang="en-US" sz="1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553EF-D271-42D6-DCF7-42C874478350}"/>
              </a:ext>
            </a:extLst>
          </p:cNvPr>
          <p:cNvSpPr txBox="1"/>
          <p:nvPr/>
        </p:nvSpPr>
        <p:spPr>
          <a:xfrm>
            <a:off x="3556794" y="5650606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3CE91F-A163-16B5-5FE6-C2AFEBC9A443}"/>
              </a:ext>
            </a:extLst>
          </p:cNvPr>
          <p:cNvSpPr txBox="1"/>
          <p:nvPr/>
        </p:nvSpPr>
        <p:spPr>
          <a:xfrm>
            <a:off x="4473570" y="5650606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79C6A7-D247-1813-C9DA-AB04BAA8C739}"/>
              </a:ext>
            </a:extLst>
          </p:cNvPr>
          <p:cNvSpPr txBox="1"/>
          <p:nvPr/>
        </p:nvSpPr>
        <p:spPr>
          <a:xfrm>
            <a:off x="5346651" y="565060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E4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544861-0285-799F-2FD0-A70243DEBAC5}"/>
              </a:ext>
            </a:extLst>
          </p:cNvPr>
          <p:cNvCxnSpPr>
            <a:cxnSpLocks/>
          </p:cNvCxnSpPr>
          <p:nvPr/>
        </p:nvCxnSpPr>
        <p:spPr>
          <a:xfrm>
            <a:off x="3153300" y="5827262"/>
            <a:ext cx="432881" cy="0"/>
          </a:xfrm>
          <a:prstGeom prst="line">
            <a:avLst/>
          </a:prstGeom>
          <a:ln w="28575">
            <a:solidFill>
              <a:srgbClr val="F87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50C55BB-03FD-0754-C737-425DA6079434}"/>
              </a:ext>
            </a:extLst>
          </p:cNvPr>
          <p:cNvCxnSpPr>
            <a:cxnSpLocks/>
          </p:cNvCxnSpPr>
          <p:nvPr/>
        </p:nvCxnSpPr>
        <p:spPr>
          <a:xfrm>
            <a:off x="4073695" y="5827262"/>
            <a:ext cx="432881" cy="0"/>
          </a:xfrm>
          <a:prstGeom prst="line">
            <a:avLst/>
          </a:prstGeom>
          <a:ln w="28575">
            <a:solidFill>
              <a:srgbClr val="00B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BB807C9-2244-222D-29D4-EC9221B63A12}"/>
              </a:ext>
            </a:extLst>
          </p:cNvPr>
          <p:cNvCxnSpPr>
            <a:cxnSpLocks/>
          </p:cNvCxnSpPr>
          <p:nvPr/>
        </p:nvCxnSpPr>
        <p:spPr>
          <a:xfrm>
            <a:off x="4946776" y="5827262"/>
            <a:ext cx="432881" cy="0"/>
          </a:xfrm>
          <a:prstGeom prst="line">
            <a:avLst/>
          </a:prstGeom>
          <a:ln w="28575">
            <a:solidFill>
              <a:srgbClr val="5494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56818F-9AF9-1621-C6D7-2F20013336C1}"/>
              </a:ext>
            </a:extLst>
          </p:cNvPr>
          <p:cNvCxnSpPr/>
          <p:nvPr/>
        </p:nvCxnSpPr>
        <p:spPr>
          <a:xfrm>
            <a:off x="848693" y="2563030"/>
            <a:ext cx="318240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E8F9BB4-8F7F-6454-A8CA-ABD9AD639CF4}"/>
              </a:ext>
            </a:extLst>
          </p:cNvPr>
          <p:cNvCxnSpPr/>
          <p:nvPr/>
        </p:nvCxnSpPr>
        <p:spPr>
          <a:xfrm>
            <a:off x="4198003" y="2563030"/>
            <a:ext cx="3182408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7C8EB-C3EA-FD20-1F29-D932DC3B6CFE}"/>
              </a:ext>
            </a:extLst>
          </p:cNvPr>
          <p:cNvSpPr txBox="1"/>
          <p:nvPr/>
        </p:nvSpPr>
        <p:spPr>
          <a:xfrm>
            <a:off x="0" y="4725587"/>
            <a:ext cx="890106" cy="4154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A03FA18-B672-C34E-E8DA-93EDFF972E3D}"/>
              </a:ext>
            </a:extLst>
          </p:cNvPr>
          <p:cNvCxnSpPr/>
          <p:nvPr/>
        </p:nvCxnSpPr>
        <p:spPr>
          <a:xfrm>
            <a:off x="7560751" y="2631141"/>
            <a:ext cx="0" cy="159571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685AD29-B57A-0AAC-3A4A-7ABF74E9A44E}"/>
              </a:ext>
            </a:extLst>
          </p:cNvPr>
          <p:cNvSpPr txBox="1"/>
          <p:nvPr/>
        </p:nvSpPr>
        <p:spPr>
          <a:xfrm rot="16200000">
            <a:off x="6750939" y="3299093"/>
            <a:ext cx="206976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5252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WOMAC IMPROVEMENT</a:t>
            </a:r>
          </a:p>
        </p:txBody>
      </p:sp>
    </p:spTree>
    <p:extLst>
      <p:ext uri="{BB962C8B-B14F-4D97-AF65-F5344CB8AC3E}">
        <p14:creationId xmlns:p14="http://schemas.microsoft.com/office/powerpoint/2010/main" val="38274483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Pacira">
      <a:dk1>
        <a:srgbClr val="FFFFFF"/>
      </a:dk1>
      <a:lt1>
        <a:srgbClr val="522D88"/>
      </a:lt1>
      <a:dk2>
        <a:srgbClr val="FFFFFF"/>
      </a:dk2>
      <a:lt2>
        <a:srgbClr val="000000"/>
      </a:lt2>
      <a:accent1>
        <a:srgbClr val="522D88"/>
      </a:accent1>
      <a:accent2>
        <a:srgbClr val="0055A8"/>
      </a:accent2>
      <a:accent3>
        <a:srgbClr val="DAEDEF"/>
      </a:accent3>
      <a:accent4>
        <a:srgbClr val="009999"/>
      </a:accent4>
      <a:accent5>
        <a:srgbClr val="99CC00"/>
      </a:accent5>
      <a:accent6>
        <a:srgbClr val="000000"/>
      </a:accent6>
      <a:hlink>
        <a:srgbClr val="A5A5A5"/>
      </a:hlink>
      <a:folHlink>
        <a:srgbClr val="0099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5FBC543B747489C84C5B2D39763FD" ma:contentTypeVersion="11" ma:contentTypeDescription="Create a new document." ma:contentTypeScope="" ma:versionID="c0eb856c0858a1d3f621db53be27e5e2">
  <xsd:schema xmlns:xsd="http://www.w3.org/2001/XMLSchema" xmlns:xs="http://www.w3.org/2001/XMLSchema" xmlns:p="http://schemas.microsoft.com/office/2006/metadata/properties" xmlns:ns2="6d28b979-20e9-4399-9c9c-06083ce3498f" xmlns:ns3="79335363-86ab-451e-a4c4-071d15a7bcf0" targetNamespace="http://schemas.microsoft.com/office/2006/metadata/properties" ma:root="true" ma:fieldsID="5ae74468dbc4f7d62303977da19d943b" ns2:_="" ns3:_="">
    <xsd:import namespace="6d28b979-20e9-4399-9c9c-06083ce3498f"/>
    <xsd:import namespace="79335363-86ab-451e-a4c4-071d15a7b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8b979-20e9-4399-9c9c-06083ce349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6a257fb-28f5-49c4-92c3-d49665e8e1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35363-86ab-451e-a4c4-071d15a7bcf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eb88fe8-98be-4755-907a-2ca117d22f29}" ma:internalName="TaxCatchAll" ma:showField="CatchAllData" ma:web="79335363-86ab-451e-a4c4-071d15a7b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28b979-20e9-4399-9c9c-06083ce3498f">
      <Terms xmlns="http://schemas.microsoft.com/office/infopath/2007/PartnerControls"/>
    </lcf76f155ced4ddcb4097134ff3c332f>
    <TaxCatchAll xmlns="79335363-86ab-451e-a4c4-071d15a7bcf0" xsi:nil="true"/>
  </documentManagement>
</p:properties>
</file>

<file path=customXml/itemProps1.xml><?xml version="1.0" encoding="utf-8"?>
<ds:datastoreItem xmlns:ds="http://schemas.openxmlformats.org/officeDocument/2006/customXml" ds:itemID="{E8CD3AB0-E3A4-4115-92AB-4B001C07AE41}"/>
</file>

<file path=customXml/itemProps2.xml><?xml version="1.0" encoding="utf-8"?>
<ds:datastoreItem xmlns:ds="http://schemas.openxmlformats.org/officeDocument/2006/customXml" ds:itemID="{3A2684F9-4434-4437-A142-18B85EAFB190}"/>
</file>

<file path=customXml/itemProps3.xml><?xml version="1.0" encoding="utf-8"?>
<ds:datastoreItem xmlns:ds="http://schemas.openxmlformats.org/officeDocument/2006/customXml" ds:itemID="{4A0523C2-B3F5-4F74-84FC-11A6261FF3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24024</TotalTime>
  <Words>3068</Words>
  <Application>Microsoft Office PowerPoint</Application>
  <PresentationFormat>Widescreen</PresentationFormat>
  <Paragraphs>380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1_Office Theme</vt:lpstr>
      <vt:lpstr>Sustained Clinical Effects of Single-Dose Intraarticular PCRX-201 Injection in  Moderate-to-Severe Osteoarthritis of the Knee</vt:lpstr>
      <vt:lpstr>DISCLOSURES</vt:lpstr>
      <vt:lpstr>There is high need for novel OAK treatments given the lack of durable efficacy of current therapies and frequent progression to TKA</vt:lpstr>
      <vt:lpstr>PCRX-201, a locally administered gene therapy with an inducible promotor, enables production of IL-1Ra in the target joint only when it is inflamed</vt:lpstr>
      <vt:lpstr>Methods </vt:lpstr>
      <vt:lpstr>The Median Follow-up of 72 Participants on Study Was  52 Weeks </vt:lpstr>
      <vt:lpstr>Demographics and Baseline Characteristics Were Similar Across Cohorts</vt:lpstr>
      <vt:lpstr>PCRX-201 Was Safe and Well-Tolerated Across a 100-Fold Range of Vector Doses</vt:lpstr>
      <vt:lpstr>EfficacyꟷWOMAC-A Pain: 50%-75% Sustained Improvement at 52 Weeks</vt:lpstr>
      <vt:lpstr>EfficacyꟷWOMAC-B Stiffness: 50%-75% Sustained Improvement at 52 Weeks</vt:lpstr>
      <vt:lpstr>EfficacyꟷKOOS Daily Living: 20- to 40-Point Sustained Improvement at 52 Weeks </vt:lpstr>
      <vt:lpstr>Neutralizing Antibodies: No Impact of Baseline NAbs on Safety or Efficacy Regardless of Baseline NAb titer</vt:lpstr>
      <vt:lpstr>Payload Expression: Synovial Fluid IL-1RA Levels Are Elevated 1.4- to 132.9-fold After PCRX-201 Dosing</vt:lpstr>
      <vt:lpstr>Conclusions  </vt:lpstr>
      <vt:lpstr>Future Directions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Athas</dc:creator>
  <cp:lastModifiedBy>Lauren Begg</cp:lastModifiedBy>
  <cp:revision>1134</cp:revision>
  <cp:lastPrinted>2017-04-26T19:55:22Z</cp:lastPrinted>
  <dcterms:created xsi:type="dcterms:W3CDTF">2017-01-30T21:14:17Z</dcterms:created>
  <dcterms:modified xsi:type="dcterms:W3CDTF">2024-05-03T13:40:13Z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0x010100EAF5FBC543B747489C84C5B2D39763FD</vt:lpwstr>
  </property>
</Properties>
</file>