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Masters/notesMaster1.xml" ContentType="application/vnd.openxmlformats-officedocument.presentationml.notesMaster+xml"/>
  <Override PartName="/ppt/charts/style2.xml" ContentType="application/vnd.ms-office.chartstyle+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charts/chart2.xml" ContentType="application/vnd.openxmlformats-officedocument.drawingml.chart+xml"/>
  <Override PartName="/ppt/charts/colors1.xml" ContentType="application/vnd.ms-office.chartcolorstyle+xml"/>
  <Override PartName="/ppt/charts/style1.xml" ContentType="application/vnd.ms-office.chart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style4.xml" ContentType="application/vnd.ms-office.chartstyle+xml"/>
  <Override PartName="/ppt/authors.xml" ContentType="application/vnd.ms-powerpoint.authors+xml"/>
  <Override PartName="/ppt/charts/chart4.xml" ContentType="application/vnd.openxmlformats-officedocument.drawingml.chart+xml"/>
  <Override PartName="/ppt/charts/chart1.xml" ContentType="application/vnd.openxmlformats-officedocument.drawingml.chart+xml"/>
  <Override PartName="/ppt/charts/colors4.xml" ContentType="application/vnd.ms-office.chartcolorstyle+xml"/>
  <Override PartName="/ppt/charts/colors3.xml" ContentType="application/vnd.ms-office.chartcolorstyle+xml"/>
  <Override PartName="/ppt/charts/style3.xml" ContentType="application/vnd.ms-office.chartstyle+xml"/>
  <Override PartName="/ppt/charts/chart3.xml" ContentType="application/vnd.openxmlformats-officedocument.drawingml.chart+xml"/>
  <Override PartName="/ppt/charts/colors2.xml" ContentType="application/vnd.ms-office.chartcolor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67" r:id="rId3"/>
    <p:sldId id="273" r:id="rId4"/>
    <p:sldId id="263" r:id="rId5"/>
    <p:sldId id="264" r:id="rId6"/>
    <p:sldId id="272" r:id="rId7"/>
    <p:sldId id="265" r:id="rId8"/>
    <p:sldId id="270" r:id="rId9"/>
    <p:sldId id="274" r:id="rId10"/>
    <p:sldId id="268" r:id="rId11"/>
  </p:sldIdLst>
  <p:sldSz cx="9144000" cy="5143500" type="screen16x9"/>
  <p:notesSz cx="7099300" cy="93853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142875" indent="314325"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285750" indent="62865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428625" indent="942975"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571500" indent="12573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pos="139" userDrawn="1">
          <p15:clr>
            <a:srgbClr val="A4A3A4"/>
          </p15:clr>
        </p15:guide>
        <p15:guide id="4" pos="5616" userDrawn="1">
          <p15:clr>
            <a:srgbClr val="A4A3A4"/>
          </p15:clr>
        </p15:guide>
        <p15:guide id="5" orient="horz" pos="3188" userDrawn="1">
          <p15:clr>
            <a:srgbClr val="A4A3A4"/>
          </p15:clr>
        </p15:guide>
      </p15:sldGuideLst>
    </p:ext>
    <p:ext uri="{2D200454-40CA-4A62-9FC3-DE9A4176ACB9}">
      <p15:notesGuideLst xmlns:p15="http://schemas.microsoft.com/office/powerpoint/2012/main">
        <p15:guide id="1" orient="horz" pos="2956" userDrawn="1">
          <p15:clr>
            <a:srgbClr val="A4A3A4"/>
          </p15:clr>
        </p15:guide>
        <p15:guide id="2" pos="2236"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0958F1F-55B6-447D-885E-0B866111CFAC}" name="Emma Hinkle" initials="EH" userId="S::ehinkle@medthinkscicom.com::22094a38-dcba-498b-ae5c-6354628086ff" providerId="AD"/>
  <p188:author id="{40FEC422-03C6-D61F-77DA-8D6F6857F4C2}" name="Diana Voisin" initials="DV" userId="S::dvoisin@medthinkscicom.com::12a09367-6f60-4f89-b659-6c46c807868c" providerId="AD"/>
  <p188:author id="{AB455C4B-D985-9C0D-2310-9D1E1ADBD255}" name="Ann Overton (She/Her)" initials="AO(" userId="S::aoverton@medthinkscicom.com::40147324-79a7-4ec4-9682-3038c1a966bb" providerId="AD"/>
  <p188:author id="{04D4F87A-696C-8449-BBC8-B9EF5A8275D1}" name="Nathan Rodeberg" initials="NR" userId="S::nrodeberg@medthinkscicom.com::a00a278c-dce6-4737-ab8c-2669f2b69929" providerId="AD"/>
  <p188:author id="{DCD10BD9-8DB8-0CE3-24EC-F996E9559DA7}" name="Elizabeth Justice" initials="EJ" userId="S::ejustice@medthinkscicom.com::49c272bf-57c1-4594-bf88-d7c33db95bb7" providerId="AD"/>
</p188: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2929"/>
    <a:srgbClr val="E41C39"/>
    <a:srgbClr val="0000FF"/>
    <a:srgbClr val="6B6BCF"/>
    <a:srgbClr val="3366FF"/>
    <a:srgbClr val="A26B4C"/>
    <a:srgbClr val="D68518"/>
    <a:srgbClr val="00C1EE"/>
    <a:srgbClr val="008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56" autoAdjust="0"/>
    <p:restoredTop sz="94234" autoAdjust="0"/>
  </p:normalViewPr>
  <p:slideViewPr>
    <p:cSldViewPr snapToGrid="0">
      <p:cViewPr varScale="1">
        <p:scale>
          <a:sx n="82" d="100"/>
          <a:sy n="82" d="100"/>
        </p:scale>
        <p:origin x="664" y="40"/>
      </p:cViewPr>
      <p:guideLst>
        <p:guide orient="horz" pos="1620"/>
        <p:guide pos="2880"/>
        <p:guide pos="139"/>
        <p:guide pos="5616"/>
        <p:guide orient="horz" pos="31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5" d="100"/>
          <a:sy n="65" d="100"/>
        </p:scale>
        <p:origin x="3082" y="48"/>
      </p:cViewPr>
      <p:guideLst>
        <p:guide orient="horz" pos="2956"/>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Cryo (n=48)</c:v>
                </c:pt>
              </c:strCache>
            </c:strRef>
          </c:tx>
          <c:spPr>
            <a:solidFill>
              <a:srgbClr val="C00000"/>
            </a:solidFill>
            <a:ln>
              <a:noFill/>
            </a:ln>
            <a:effectLst/>
          </c:spPr>
          <c:invertIfNegative val="0"/>
          <c:errBars>
            <c:errBarType val="minus"/>
            <c:errValType val="cust"/>
            <c:noEndCap val="0"/>
            <c:plus>
              <c:numRef>
                <c:f>Sheet1!$I$2:$I$9</c:f>
                <c:numCache>
                  <c:formatCode>General</c:formatCode>
                  <c:ptCount val="8"/>
                  <c:pt idx="0">
                    <c:v>0.55930000000000002</c:v>
                  </c:pt>
                  <c:pt idx="1">
                    <c:v>0.55830000000000002</c:v>
                  </c:pt>
                  <c:pt idx="2">
                    <c:v>0.5645</c:v>
                  </c:pt>
                  <c:pt idx="3">
                    <c:v>0.56189999999999996</c:v>
                  </c:pt>
                  <c:pt idx="4">
                    <c:v>0.55930000000000002</c:v>
                  </c:pt>
                  <c:pt idx="5">
                    <c:v>0.56720000000000004</c:v>
                  </c:pt>
                  <c:pt idx="6">
                    <c:v>0.5655</c:v>
                  </c:pt>
                  <c:pt idx="7">
                    <c:v>0.58089999999999997</c:v>
                  </c:pt>
                </c:numCache>
              </c:numRef>
            </c:plus>
            <c:minus>
              <c:numRef>
                <c:f>Sheet1!$I$2:$I$9</c:f>
                <c:numCache>
                  <c:formatCode>General</c:formatCode>
                  <c:ptCount val="8"/>
                  <c:pt idx="0">
                    <c:v>0.55930000000000002</c:v>
                  </c:pt>
                  <c:pt idx="1">
                    <c:v>0.55830000000000002</c:v>
                  </c:pt>
                  <c:pt idx="2">
                    <c:v>0.5645</c:v>
                  </c:pt>
                  <c:pt idx="3">
                    <c:v>0.56189999999999996</c:v>
                  </c:pt>
                  <c:pt idx="4">
                    <c:v>0.55930000000000002</c:v>
                  </c:pt>
                  <c:pt idx="5">
                    <c:v>0.56720000000000004</c:v>
                  </c:pt>
                  <c:pt idx="6">
                    <c:v>0.5655</c:v>
                  </c:pt>
                  <c:pt idx="7">
                    <c:v>0.58089999999999997</c:v>
                  </c:pt>
                </c:numCache>
              </c:numRef>
            </c:minus>
            <c:spPr>
              <a:noFill/>
              <a:ln w="9525" cap="flat" cmpd="sng" algn="ctr">
                <a:solidFill>
                  <a:schemeClr val="tx1"/>
                </a:solidFill>
                <a:round/>
              </a:ln>
              <a:effectLst/>
            </c:spPr>
          </c:errBars>
          <c:cat>
            <c:numRef>
              <c:f>Sheet1!$A$2:$A$9</c:f>
              <c:numCache>
                <c:formatCode>General</c:formatCode>
                <c:ptCount val="8"/>
                <c:pt idx="0">
                  <c:v>1</c:v>
                </c:pt>
                <c:pt idx="1">
                  <c:v>2</c:v>
                </c:pt>
                <c:pt idx="2">
                  <c:v>3</c:v>
                </c:pt>
                <c:pt idx="3">
                  <c:v>4</c:v>
                </c:pt>
                <c:pt idx="4">
                  <c:v>5</c:v>
                </c:pt>
                <c:pt idx="5">
                  <c:v>6</c:v>
                </c:pt>
                <c:pt idx="6">
                  <c:v>2</c:v>
                </c:pt>
                <c:pt idx="7">
                  <c:v>3</c:v>
                </c:pt>
              </c:numCache>
            </c:numRef>
          </c:cat>
          <c:val>
            <c:numRef>
              <c:f>Sheet1!$B$2:$B$9</c:f>
              <c:numCache>
                <c:formatCode>General</c:formatCode>
                <c:ptCount val="8"/>
                <c:pt idx="0">
                  <c:v>-2.9535999999999998</c:v>
                </c:pt>
                <c:pt idx="1">
                  <c:v>-2.4238</c:v>
                </c:pt>
                <c:pt idx="2">
                  <c:v>-2.3761999999999999</c:v>
                </c:pt>
                <c:pt idx="3">
                  <c:v>-2.2642000000000002</c:v>
                </c:pt>
                <c:pt idx="4">
                  <c:v>-2.4348999999999998</c:v>
                </c:pt>
                <c:pt idx="5">
                  <c:v>-2.1958000000000002</c:v>
                </c:pt>
                <c:pt idx="6">
                  <c:v>-2.4771000000000001</c:v>
                </c:pt>
                <c:pt idx="7">
                  <c:v>-2.0451999999999999</c:v>
                </c:pt>
              </c:numCache>
            </c:numRef>
          </c:val>
          <c:extLst>
            <c:ext xmlns:c16="http://schemas.microsoft.com/office/drawing/2014/chart" uri="{C3380CC4-5D6E-409C-BE32-E72D297353CC}">
              <c16:uniqueId val="{00000000-F576-44EF-A809-11CE73302E84}"/>
            </c:ext>
          </c:extLst>
        </c:ser>
        <c:ser>
          <c:idx val="1"/>
          <c:order val="1"/>
          <c:tx>
            <c:strRef>
              <c:f>Sheet1!$C$1</c:f>
              <c:strCache>
                <c:ptCount val="1"/>
                <c:pt idx="0">
                  <c:v>IA-HA (n=21)</c:v>
                </c:pt>
              </c:strCache>
            </c:strRef>
          </c:tx>
          <c:spPr>
            <a:solidFill>
              <a:srgbClr val="0000FF"/>
            </a:solidFill>
            <a:ln>
              <a:noFill/>
            </a:ln>
            <a:effectLst/>
          </c:spPr>
          <c:invertIfNegative val="0"/>
          <c:errBars>
            <c:errBarType val="minus"/>
            <c:errValType val="cust"/>
            <c:noEndCap val="0"/>
            <c:plus>
              <c:numRef>
                <c:f>Sheet1!$J$2:$J$9</c:f>
                <c:numCache>
                  <c:formatCode>General</c:formatCode>
                  <c:ptCount val="8"/>
                  <c:pt idx="0">
                    <c:v>0.71440000000000003</c:v>
                  </c:pt>
                  <c:pt idx="1">
                    <c:v>0.71389999999999998</c:v>
                  </c:pt>
                  <c:pt idx="2">
                    <c:v>0.7248</c:v>
                  </c:pt>
                  <c:pt idx="3">
                    <c:v>0.71460000000000001</c:v>
                  </c:pt>
                  <c:pt idx="4">
                    <c:v>0.70889999999999997</c:v>
                  </c:pt>
                  <c:pt idx="5">
                    <c:v>0.72599999999999998</c:v>
                  </c:pt>
                  <c:pt idx="6">
                    <c:v>0.7198</c:v>
                  </c:pt>
                  <c:pt idx="7">
                    <c:v>0.73170000000000002</c:v>
                  </c:pt>
                </c:numCache>
              </c:numRef>
            </c:plus>
            <c:minus>
              <c:numRef>
                <c:f>Sheet1!$J$2:$J$9</c:f>
                <c:numCache>
                  <c:formatCode>General</c:formatCode>
                  <c:ptCount val="8"/>
                  <c:pt idx="0">
                    <c:v>0.71440000000000003</c:v>
                  </c:pt>
                  <c:pt idx="1">
                    <c:v>0.71389999999999998</c:v>
                  </c:pt>
                  <c:pt idx="2">
                    <c:v>0.7248</c:v>
                  </c:pt>
                  <c:pt idx="3">
                    <c:v>0.71460000000000001</c:v>
                  </c:pt>
                  <c:pt idx="4">
                    <c:v>0.70889999999999997</c:v>
                  </c:pt>
                  <c:pt idx="5">
                    <c:v>0.72599999999999998</c:v>
                  </c:pt>
                  <c:pt idx="6">
                    <c:v>0.7198</c:v>
                  </c:pt>
                  <c:pt idx="7">
                    <c:v>0.73170000000000002</c:v>
                  </c:pt>
                </c:numCache>
              </c:numRef>
            </c:minus>
            <c:spPr>
              <a:noFill/>
              <a:ln w="9525" cap="flat" cmpd="sng" algn="ctr">
                <a:solidFill>
                  <a:schemeClr val="dk1"/>
                </a:solidFill>
                <a:prstDash val="solid"/>
                <a:miter lim="800000"/>
              </a:ln>
              <a:effectLst/>
            </c:spPr>
          </c:errBars>
          <c:cat>
            <c:numRef>
              <c:f>Sheet1!$A$2:$A$9</c:f>
              <c:numCache>
                <c:formatCode>General</c:formatCode>
                <c:ptCount val="8"/>
                <c:pt idx="0">
                  <c:v>1</c:v>
                </c:pt>
                <c:pt idx="1">
                  <c:v>2</c:v>
                </c:pt>
                <c:pt idx="2">
                  <c:v>3</c:v>
                </c:pt>
                <c:pt idx="3">
                  <c:v>4</c:v>
                </c:pt>
                <c:pt idx="4">
                  <c:v>5</c:v>
                </c:pt>
                <c:pt idx="5">
                  <c:v>6</c:v>
                </c:pt>
                <c:pt idx="6">
                  <c:v>2</c:v>
                </c:pt>
                <c:pt idx="7">
                  <c:v>3</c:v>
                </c:pt>
              </c:numCache>
            </c:numRef>
          </c:cat>
          <c:val>
            <c:numRef>
              <c:f>Sheet1!$C$2:$C$9</c:f>
              <c:numCache>
                <c:formatCode>General</c:formatCode>
                <c:ptCount val="8"/>
                <c:pt idx="0">
                  <c:v>-1.4283999999999999</c:v>
                </c:pt>
                <c:pt idx="1">
                  <c:v>-1.5349999999999999</c:v>
                </c:pt>
                <c:pt idx="2">
                  <c:v>-1.8231999999999999</c:v>
                </c:pt>
                <c:pt idx="3">
                  <c:v>-1.3204</c:v>
                </c:pt>
                <c:pt idx="4">
                  <c:v>-1.5725</c:v>
                </c:pt>
                <c:pt idx="5">
                  <c:v>-1.6726000000000001</c:v>
                </c:pt>
                <c:pt idx="6">
                  <c:v>-1.5315000000000001</c:v>
                </c:pt>
                <c:pt idx="7">
                  <c:v>-1.3819999999999999</c:v>
                </c:pt>
              </c:numCache>
            </c:numRef>
          </c:val>
          <c:extLst>
            <c:ext xmlns:c16="http://schemas.microsoft.com/office/drawing/2014/chart" uri="{C3380CC4-5D6E-409C-BE32-E72D297353CC}">
              <c16:uniqueId val="{00000001-F576-44EF-A809-11CE73302E84}"/>
            </c:ext>
          </c:extLst>
        </c:ser>
        <c:ser>
          <c:idx val="2"/>
          <c:order val="2"/>
          <c:tx>
            <c:strRef>
              <c:f>Sheet1!$D$1</c:f>
              <c:strCache>
                <c:ptCount val="1"/>
                <c:pt idx="0">
                  <c:v>IA-NSAID (n=19)</c:v>
                </c:pt>
              </c:strCache>
            </c:strRef>
          </c:tx>
          <c:spPr>
            <a:solidFill>
              <a:schemeClr val="accent6">
                <a:lumMod val="60000"/>
                <a:lumOff val="40000"/>
              </a:schemeClr>
            </a:solidFill>
            <a:ln>
              <a:noFill/>
            </a:ln>
            <a:effectLst/>
          </c:spPr>
          <c:invertIfNegative val="0"/>
          <c:errBars>
            <c:errBarType val="minus"/>
            <c:errValType val="cust"/>
            <c:noEndCap val="0"/>
            <c:plus>
              <c:numRef>
                <c:f>Sheet1!$K$2:$K$9</c:f>
                <c:numCache>
                  <c:formatCode>General</c:formatCode>
                  <c:ptCount val="8"/>
                  <c:pt idx="0">
                    <c:v>0.83309999999999995</c:v>
                  </c:pt>
                  <c:pt idx="1">
                    <c:v>0.83230000000000004</c:v>
                  </c:pt>
                  <c:pt idx="2">
                    <c:v>0.88949999999999996</c:v>
                  </c:pt>
                  <c:pt idx="3">
                    <c:v>0.87890000000000001</c:v>
                  </c:pt>
                  <c:pt idx="4">
                    <c:v>0.86839999999999995</c:v>
                  </c:pt>
                  <c:pt idx="5">
                    <c:v>0.92530000000000001</c:v>
                  </c:pt>
                  <c:pt idx="6">
                    <c:v>0.92500000000000004</c:v>
                  </c:pt>
                  <c:pt idx="7">
                    <c:v>0.98319999999999996</c:v>
                  </c:pt>
                </c:numCache>
              </c:numRef>
            </c:plus>
            <c:minus>
              <c:numRef>
                <c:f>Sheet1!$K$2:$K$9</c:f>
                <c:numCache>
                  <c:formatCode>General</c:formatCode>
                  <c:ptCount val="8"/>
                  <c:pt idx="0">
                    <c:v>0.83309999999999995</c:v>
                  </c:pt>
                  <c:pt idx="1">
                    <c:v>0.83230000000000004</c:v>
                  </c:pt>
                  <c:pt idx="2">
                    <c:v>0.88949999999999996</c:v>
                  </c:pt>
                  <c:pt idx="3">
                    <c:v>0.87890000000000001</c:v>
                  </c:pt>
                  <c:pt idx="4">
                    <c:v>0.86839999999999995</c:v>
                  </c:pt>
                  <c:pt idx="5">
                    <c:v>0.92530000000000001</c:v>
                  </c:pt>
                  <c:pt idx="6">
                    <c:v>0.92500000000000004</c:v>
                  </c:pt>
                  <c:pt idx="7">
                    <c:v>0.98319999999999996</c:v>
                  </c:pt>
                </c:numCache>
              </c:numRef>
            </c:minus>
            <c:spPr>
              <a:noFill/>
              <a:ln w="9525" cap="flat" cmpd="sng" algn="ctr">
                <a:solidFill>
                  <a:schemeClr val="dk1"/>
                </a:solidFill>
                <a:prstDash val="solid"/>
                <a:miter lim="800000"/>
              </a:ln>
              <a:effectLst/>
            </c:spPr>
          </c:errBars>
          <c:cat>
            <c:numRef>
              <c:f>Sheet1!$A$2:$A$9</c:f>
              <c:numCache>
                <c:formatCode>General</c:formatCode>
                <c:ptCount val="8"/>
                <c:pt idx="0">
                  <c:v>1</c:v>
                </c:pt>
                <c:pt idx="1">
                  <c:v>2</c:v>
                </c:pt>
                <c:pt idx="2">
                  <c:v>3</c:v>
                </c:pt>
                <c:pt idx="3">
                  <c:v>4</c:v>
                </c:pt>
                <c:pt idx="4">
                  <c:v>5</c:v>
                </c:pt>
                <c:pt idx="5">
                  <c:v>6</c:v>
                </c:pt>
                <c:pt idx="6">
                  <c:v>2</c:v>
                </c:pt>
                <c:pt idx="7">
                  <c:v>3</c:v>
                </c:pt>
              </c:numCache>
            </c:numRef>
          </c:cat>
          <c:val>
            <c:numRef>
              <c:f>Sheet1!$D$2:$D$9</c:f>
              <c:numCache>
                <c:formatCode>General</c:formatCode>
                <c:ptCount val="8"/>
                <c:pt idx="0">
                  <c:v>-1.1801999999999999</c:v>
                </c:pt>
                <c:pt idx="1">
                  <c:v>-1.2863</c:v>
                </c:pt>
                <c:pt idx="2">
                  <c:v>-1.4608000000000001</c:v>
                </c:pt>
                <c:pt idx="3">
                  <c:v>-0.72189999999999999</c:v>
                </c:pt>
                <c:pt idx="4">
                  <c:v>-1.0743</c:v>
                </c:pt>
                <c:pt idx="5">
                  <c:v>-0.41710000000000003</c:v>
                </c:pt>
                <c:pt idx="6">
                  <c:v>-1.18</c:v>
                </c:pt>
                <c:pt idx="7">
                  <c:v>-0.3962</c:v>
                </c:pt>
              </c:numCache>
            </c:numRef>
          </c:val>
          <c:extLst>
            <c:ext xmlns:c16="http://schemas.microsoft.com/office/drawing/2014/chart" uri="{C3380CC4-5D6E-409C-BE32-E72D297353CC}">
              <c16:uniqueId val="{00000002-F576-44EF-A809-11CE73302E84}"/>
            </c:ext>
          </c:extLst>
        </c:ser>
        <c:ser>
          <c:idx val="3"/>
          <c:order val="3"/>
          <c:tx>
            <c:strRef>
              <c:f>Sheet1!$E$1</c:f>
              <c:strCache>
                <c:ptCount val="1"/>
                <c:pt idx="0">
                  <c:v>IA-CS (n=75)</c:v>
                </c:pt>
              </c:strCache>
            </c:strRef>
          </c:tx>
          <c:spPr>
            <a:solidFill>
              <a:schemeClr val="accent5">
                <a:lumMod val="25000"/>
              </a:schemeClr>
            </a:solidFill>
            <a:ln>
              <a:noFill/>
            </a:ln>
            <a:effectLst/>
          </c:spPr>
          <c:invertIfNegative val="0"/>
          <c:errBars>
            <c:errBarType val="minus"/>
            <c:errValType val="cust"/>
            <c:noEndCap val="0"/>
            <c:plus>
              <c:numRef>
                <c:f>Sheet1!$L$2:$L$9</c:f>
                <c:numCache>
                  <c:formatCode>General</c:formatCode>
                  <c:ptCount val="8"/>
                  <c:pt idx="0">
                    <c:v>0.47310000000000002</c:v>
                  </c:pt>
                  <c:pt idx="1">
                    <c:v>0.47149999999999997</c:v>
                  </c:pt>
                  <c:pt idx="2">
                    <c:v>0.4773</c:v>
                  </c:pt>
                  <c:pt idx="3">
                    <c:v>0.48380000000000001</c:v>
                  </c:pt>
                  <c:pt idx="4">
                    <c:v>0.47260000000000002</c:v>
                  </c:pt>
                  <c:pt idx="5">
                    <c:v>0.49180000000000001</c:v>
                  </c:pt>
                  <c:pt idx="6">
                    <c:v>0.47839999999999999</c:v>
                  </c:pt>
                  <c:pt idx="7">
                    <c:v>0.48830000000000001</c:v>
                  </c:pt>
                </c:numCache>
              </c:numRef>
            </c:plus>
            <c:minus>
              <c:numRef>
                <c:f>Sheet1!$L$2:$L$9</c:f>
                <c:numCache>
                  <c:formatCode>General</c:formatCode>
                  <c:ptCount val="8"/>
                  <c:pt idx="0">
                    <c:v>0.47310000000000002</c:v>
                  </c:pt>
                  <c:pt idx="1">
                    <c:v>0.47149999999999997</c:v>
                  </c:pt>
                  <c:pt idx="2">
                    <c:v>0.4773</c:v>
                  </c:pt>
                  <c:pt idx="3">
                    <c:v>0.48380000000000001</c:v>
                  </c:pt>
                  <c:pt idx="4">
                    <c:v>0.47260000000000002</c:v>
                  </c:pt>
                  <c:pt idx="5">
                    <c:v>0.49180000000000001</c:v>
                  </c:pt>
                  <c:pt idx="6">
                    <c:v>0.47839999999999999</c:v>
                  </c:pt>
                  <c:pt idx="7">
                    <c:v>0.48830000000000001</c:v>
                  </c:pt>
                </c:numCache>
              </c:numRef>
            </c:minus>
            <c:spPr>
              <a:noFill/>
              <a:ln w="9525" cap="flat" cmpd="sng" algn="ctr">
                <a:solidFill>
                  <a:schemeClr val="dk1"/>
                </a:solidFill>
                <a:prstDash val="solid"/>
                <a:miter lim="800000"/>
              </a:ln>
              <a:effectLst/>
            </c:spPr>
          </c:errBars>
          <c:cat>
            <c:numRef>
              <c:f>Sheet1!$A$2:$A$9</c:f>
              <c:numCache>
                <c:formatCode>General</c:formatCode>
                <c:ptCount val="8"/>
                <c:pt idx="0">
                  <c:v>1</c:v>
                </c:pt>
                <c:pt idx="1">
                  <c:v>2</c:v>
                </c:pt>
                <c:pt idx="2">
                  <c:v>3</c:v>
                </c:pt>
                <c:pt idx="3">
                  <c:v>4</c:v>
                </c:pt>
                <c:pt idx="4">
                  <c:v>5</c:v>
                </c:pt>
                <c:pt idx="5">
                  <c:v>6</c:v>
                </c:pt>
                <c:pt idx="6">
                  <c:v>2</c:v>
                </c:pt>
                <c:pt idx="7">
                  <c:v>3</c:v>
                </c:pt>
              </c:numCache>
            </c:numRef>
          </c:cat>
          <c:val>
            <c:numRef>
              <c:f>Sheet1!$E$2:$E$9</c:f>
              <c:numCache>
                <c:formatCode>General</c:formatCode>
                <c:ptCount val="8"/>
                <c:pt idx="0">
                  <c:v>-2.2995000000000001</c:v>
                </c:pt>
                <c:pt idx="1">
                  <c:v>-2.1292</c:v>
                </c:pt>
                <c:pt idx="2">
                  <c:v>-2.0356000000000001</c:v>
                </c:pt>
                <c:pt idx="3">
                  <c:v>-1.9938</c:v>
                </c:pt>
                <c:pt idx="4">
                  <c:v>-1.7459</c:v>
                </c:pt>
                <c:pt idx="5">
                  <c:v>-1.6335</c:v>
                </c:pt>
                <c:pt idx="6">
                  <c:v>-1.3358000000000001</c:v>
                </c:pt>
                <c:pt idx="7">
                  <c:v>-0.876</c:v>
                </c:pt>
              </c:numCache>
            </c:numRef>
          </c:val>
          <c:extLst>
            <c:ext xmlns:c16="http://schemas.microsoft.com/office/drawing/2014/chart" uri="{C3380CC4-5D6E-409C-BE32-E72D297353CC}">
              <c16:uniqueId val="{00000003-F576-44EF-A809-11CE73302E84}"/>
            </c:ext>
          </c:extLst>
        </c:ser>
        <c:ser>
          <c:idx val="4"/>
          <c:order val="4"/>
          <c:tx>
            <c:strRef>
              <c:f>Sheet1!$F$1</c:f>
              <c:strCache>
                <c:ptCount val="1"/>
                <c:pt idx="0">
                  <c:v>IA-TA-ER (n=15)</c:v>
                </c:pt>
              </c:strCache>
            </c:strRef>
          </c:tx>
          <c:spPr>
            <a:solidFill>
              <a:schemeClr val="accent5">
                <a:lumMod val="50000"/>
              </a:schemeClr>
            </a:solidFill>
            <a:ln>
              <a:noFill/>
            </a:ln>
            <a:effectLst/>
          </c:spPr>
          <c:invertIfNegative val="0"/>
          <c:errBars>
            <c:errBarType val="minus"/>
            <c:errValType val="cust"/>
            <c:noEndCap val="0"/>
            <c:plus>
              <c:numRef>
                <c:f>Sheet1!$M$2:$M$9</c:f>
                <c:numCache>
                  <c:formatCode>General</c:formatCode>
                  <c:ptCount val="8"/>
                  <c:pt idx="0">
                    <c:v>0.82799999999999996</c:v>
                  </c:pt>
                  <c:pt idx="1">
                    <c:v>0.86150000000000004</c:v>
                  </c:pt>
                  <c:pt idx="2">
                    <c:v>0.84819999999999995</c:v>
                  </c:pt>
                  <c:pt idx="3">
                    <c:v>0.8599</c:v>
                  </c:pt>
                  <c:pt idx="4">
                    <c:v>0.82809999999999995</c:v>
                  </c:pt>
                  <c:pt idx="5">
                    <c:v>0.84699999999999998</c:v>
                  </c:pt>
                  <c:pt idx="6">
                    <c:v>0.82869999999999999</c:v>
                  </c:pt>
                  <c:pt idx="7">
                    <c:v>0.83709999999999996</c:v>
                  </c:pt>
                </c:numCache>
              </c:numRef>
            </c:plus>
            <c:minus>
              <c:numRef>
                <c:f>Sheet1!$M$2:$M$9</c:f>
                <c:numCache>
                  <c:formatCode>General</c:formatCode>
                  <c:ptCount val="8"/>
                  <c:pt idx="0">
                    <c:v>0.82799999999999996</c:v>
                  </c:pt>
                  <c:pt idx="1">
                    <c:v>0.86150000000000004</c:v>
                  </c:pt>
                  <c:pt idx="2">
                    <c:v>0.84819999999999995</c:v>
                  </c:pt>
                  <c:pt idx="3">
                    <c:v>0.8599</c:v>
                  </c:pt>
                  <c:pt idx="4">
                    <c:v>0.82809999999999995</c:v>
                  </c:pt>
                  <c:pt idx="5">
                    <c:v>0.84699999999999998</c:v>
                  </c:pt>
                  <c:pt idx="6">
                    <c:v>0.82869999999999999</c:v>
                  </c:pt>
                  <c:pt idx="7">
                    <c:v>0.83709999999999996</c:v>
                  </c:pt>
                </c:numCache>
              </c:numRef>
            </c:minus>
            <c:spPr>
              <a:noFill/>
              <a:ln w="9525" cap="flat" cmpd="sng" algn="ctr">
                <a:solidFill>
                  <a:schemeClr val="tx1"/>
                </a:solidFill>
                <a:round/>
              </a:ln>
              <a:effectLst/>
            </c:spPr>
          </c:errBars>
          <c:cat>
            <c:numRef>
              <c:f>Sheet1!$A$2:$A$9</c:f>
              <c:numCache>
                <c:formatCode>General</c:formatCode>
                <c:ptCount val="8"/>
                <c:pt idx="0">
                  <c:v>1</c:v>
                </c:pt>
                <c:pt idx="1">
                  <c:v>2</c:v>
                </c:pt>
                <c:pt idx="2">
                  <c:v>3</c:v>
                </c:pt>
                <c:pt idx="3">
                  <c:v>4</c:v>
                </c:pt>
                <c:pt idx="4">
                  <c:v>5</c:v>
                </c:pt>
                <c:pt idx="5">
                  <c:v>6</c:v>
                </c:pt>
                <c:pt idx="6">
                  <c:v>2</c:v>
                </c:pt>
                <c:pt idx="7">
                  <c:v>3</c:v>
                </c:pt>
              </c:numCache>
            </c:numRef>
          </c:cat>
          <c:val>
            <c:numRef>
              <c:f>Sheet1!$F$2:$F$9</c:f>
              <c:numCache>
                <c:formatCode>General</c:formatCode>
                <c:ptCount val="8"/>
                <c:pt idx="0">
                  <c:v>-3.6080000000000001</c:v>
                </c:pt>
                <c:pt idx="1">
                  <c:v>-3.7957999999999998</c:v>
                </c:pt>
                <c:pt idx="2">
                  <c:v>-4.2150999999999996</c:v>
                </c:pt>
                <c:pt idx="3">
                  <c:v>-4.2049000000000003</c:v>
                </c:pt>
                <c:pt idx="4">
                  <c:v>-4.5843999999999996</c:v>
                </c:pt>
                <c:pt idx="5">
                  <c:v>-4.0579000000000001</c:v>
                </c:pt>
                <c:pt idx="6">
                  <c:v>-3.8786999999999998</c:v>
                </c:pt>
                <c:pt idx="7">
                  <c:v>-1.1122000000000001</c:v>
                </c:pt>
              </c:numCache>
            </c:numRef>
          </c:val>
          <c:extLst>
            <c:ext xmlns:c16="http://schemas.microsoft.com/office/drawing/2014/chart" uri="{C3380CC4-5D6E-409C-BE32-E72D297353CC}">
              <c16:uniqueId val="{00000004-F576-44EF-A809-11CE73302E84}"/>
            </c:ext>
          </c:extLst>
        </c:ser>
        <c:dLbls>
          <c:showLegendKey val="0"/>
          <c:showVal val="0"/>
          <c:showCatName val="0"/>
          <c:showSerName val="0"/>
          <c:showPercent val="0"/>
          <c:showBubbleSize val="0"/>
        </c:dLbls>
        <c:gapWidth val="150"/>
        <c:overlap val="-5"/>
        <c:axId val="1919587295"/>
        <c:axId val="1190266512"/>
      </c:barChart>
      <c:catAx>
        <c:axId val="1919587295"/>
        <c:scaling>
          <c:orientation val="minMax"/>
        </c:scaling>
        <c:delete val="0"/>
        <c:axPos val="b"/>
        <c:numFmt formatCode="General" sourceLinked="1"/>
        <c:majorTickMark val="none"/>
        <c:minorTickMark val="none"/>
        <c:tickLblPos val="high"/>
        <c:spPr>
          <a:noFill/>
          <a:ln w="9525" cap="flat" cmpd="sng" algn="ctr">
            <a:solidFill>
              <a:schemeClr val="dk1"/>
            </a:solidFill>
            <a:prstDash val="solid"/>
            <a:miter lim="800000"/>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190266512"/>
        <c:crosses val="autoZero"/>
        <c:auto val="1"/>
        <c:lblAlgn val="ctr"/>
        <c:lblOffset val="100"/>
        <c:noMultiLvlLbl val="0"/>
      </c:catAx>
      <c:valAx>
        <c:axId val="1190266512"/>
        <c:scaling>
          <c:orientation val="minMax"/>
        </c:scaling>
        <c:delete val="0"/>
        <c:axPos val="l"/>
        <c:title>
          <c:tx>
            <c:rich>
              <a:bodyPr rot="-5400000" spcFirstLastPara="1" vertOverflow="ellipsis" vert="horz" wrap="square" anchor="ctr" anchorCtr="1"/>
              <a:lstStyle/>
              <a:p>
                <a:pPr>
                  <a:defRPr sz="900" b="1" i="0" u="none" strike="noStrike" kern="1200" baseline="0">
                    <a:solidFill>
                      <a:schemeClr val="tx1"/>
                    </a:solidFill>
                    <a:latin typeface="+mn-lt"/>
                    <a:ea typeface="+mn-ea"/>
                    <a:cs typeface="+mn-cs"/>
                  </a:defRPr>
                </a:pPr>
                <a:r>
                  <a:rPr lang="en-US" sz="900" b="1" dirty="0"/>
                  <a:t>Pain improvement from baseline</a:t>
                </a:r>
              </a:p>
            </c:rich>
          </c:tx>
          <c:layout>
            <c:manualLayout>
              <c:xMode val="edge"/>
              <c:yMode val="edge"/>
              <c:x val="1.3858377421887856E-2"/>
              <c:y val="8.5250001547613891E-2"/>
            </c:manualLayout>
          </c:layout>
          <c:overlay val="0"/>
          <c:spPr>
            <a:noFill/>
            <a:ln>
              <a:noFill/>
            </a:ln>
            <a:effectLst/>
          </c:spPr>
          <c:txPr>
            <a:bodyPr rot="-54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919587295"/>
        <c:crosses val="autoZero"/>
        <c:crossBetween val="between"/>
      </c:valAx>
      <c:spPr>
        <a:noFill/>
        <a:ln>
          <a:noFill/>
        </a:ln>
        <a:effectLst/>
      </c:spPr>
    </c:plotArea>
    <c:legend>
      <c:legendPos val="b"/>
      <c:layout>
        <c:manualLayout>
          <c:xMode val="edge"/>
          <c:yMode val="edge"/>
          <c:x val="3.0968344847062439E-2"/>
          <c:y val="0.83542962793298625"/>
          <c:w val="0.95746503869651811"/>
          <c:h val="0.15932911969658514"/>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211199061536422"/>
          <c:y val="0.14623528291567114"/>
          <c:w val="0.83132415337137333"/>
          <c:h val="0.79189594354308335"/>
        </c:manualLayout>
      </c:layout>
      <c:scatterChart>
        <c:scatterStyle val="lineMarker"/>
        <c:varyColors val="0"/>
        <c:ser>
          <c:idx val="0"/>
          <c:order val="0"/>
          <c:tx>
            <c:strRef>
              <c:f>Sheet1!$C$1</c:f>
              <c:strCache>
                <c:ptCount val="1"/>
                <c:pt idx="0">
                  <c:v>Cryo (n=48)</c:v>
                </c:pt>
              </c:strCache>
            </c:strRef>
          </c:tx>
          <c:spPr>
            <a:ln w="22225" cap="rnd">
              <a:solidFill>
                <a:srgbClr val="C00000"/>
              </a:solidFill>
              <a:round/>
            </a:ln>
            <a:effectLst/>
          </c:spPr>
          <c:marker>
            <c:symbol val="square"/>
            <c:size val="5"/>
            <c:spPr>
              <a:solidFill>
                <a:srgbClr val="C00000"/>
              </a:solidFill>
              <a:ln w="9525">
                <a:solidFill>
                  <a:srgbClr val="C00000"/>
                </a:solidFill>
              </a:ln>
              <a:effectLst/>
            </c:spPr>
          </c:marker>
          <c:errBars>
            <c:errDir val="y"/>
            <c:errBarType val="both"/>
            <c:errValType val="cust"/>
            <c:noEndCap val="0"/>
            <c:plus>
              <c:numRef>
                <c:f>Sheet1!$N$2:$N$10</c:f>
                <c:numCache>
                  <c:formatCode>General</c:formatCode>
                  <c:ptCount val="9"/>
                  <c:pt idx="0">
                    <c:v>0</c:v>
                  </c:pt>
                  <c:pt idx="1">
                    <c:v>0.52880000000000005</c:v>
                  </c:pt>
                  <c:pt idx="2">
                    <c:v>0.52769999999999995</c:v>
                  </c:pt>
                  <c:pt idx="3">
                    <c:v>0.53410000000000002</c:v>
                  </c:pt>
                  <c:pt idx="4">
                    <c:v>0.53139999999999998</c:v>
                  </c:pt>
                  <c:pt idx="5">
                    <c:v>0.52859999999999996</c:v>
                  </c:pt>
                  <c:pt idx="6">
                    <c:v>0.53690000000000004</c:v>
                  </c:pt>
                  <c:pt idx="7">
                    <c:v>0.53510000000000002</c:v>
                  </c:pt>
                  <c:pt idx="8">
                    <c:v>0.55130000000000001</c:v>
                  </c:pt>
                </c:numCache>
              </c:numRef>
            </c:plus>
            <c:minus>
              <c:numRef>
                <c:f>Sheet1!$N$2:$N$10</c:f>
                <c:numCache>
                  <c:formatCode>General</c:formatCode>
                  <c:ptCount val="9"/>
                  <c:pt idx="0">
                    <c:v>0</c:v>
                  </c:pt>
                  <c:pt idx="1">
                    <c:v>0.52880000000000005</c:v>
                  </c:pt>
                  <c:pt idx="2">
                    <c:v>0.52769999999999995</c:v>
                  </c:pt>
                  <c:pt idx="3">
                    <c:v>0.53410000000000002</c:v>
                  </c:pt>
                  <c:pt idx="4">
                    <c:v>0.53139999999999998</c:v>
                  </c:pt>
                  <c:pt idx="5">
                    <c:v>0.52859999999999996</c:v>
                  </c:pt>
                  <c:pt idx="6">
                    <c:v>0.53690000000000004</c:v>
                  </c:pt>
                  <c:pt idx="7">
                    <c:v>0.53510000000000002</c:v>
                  </c:pt>
                  <c:pt idx="8">
                    <c:v>0.55130000000000001</c:v>
                  </c:pt>
                </c:numCache>
              </c:numRef>
            </c:minus>
            <c:spPr>
              <a:noFill/>
              <a:ln w="9525" cap="flat" cmpd="sng" algn="ctr">
                <a:solidFill>
                  <a:srgbClr val="C00000"/>
                </a:solidFill>
                <a:round/>
              </a:ln>
              <a:effectLst/>
            </c:spPr>
          </c:errBars>
          <c:xVal>
            <c:numRef>
              <c:f>Sheet1!$B$2:$B$10</c:f>
              <c:numCache>
                <c:formatCode>General</c:formatCode>
                <c:ptCount val="9"/>
                <c:pt idx="0">
                  <c:v>1</c:v>
                </c:pt>
                <c:pt idx="1">
                  <c:v>2</c:v>
                </c:pt>
                <c:pt idx="2">
                  <c:v>3</c:v>
                </c:pt>
                <c:pt idx="3">
                  <c:v>4</c:v>
                </c:pt>
                <c:pt idx="4">
                  <c:v>5</c:v>
                </c:pt>
                <c:pt idx="5">
                  <c:v>6</c:v>
                </c:pt>
                <c:pt idx="6">
                  <c:v>7</c:v>
                </c:pt>
                <c:pt idx="7">
                  <c:v>8</c:v>
                </c:pt>
                <c:pt idx="8">
                  <c:v>9</c:v>
                </c:pt>
              </c:numCache>
            </c:numRef>
          </c:xVal>
          <c:yVal>
            <c:numRef>
              <c:f>Sheet1!$C$2:$C$10</c:f>
              <c:numCache>
                <c:formatCode>General</c:formatCode>
                <c:ptCount val="9"/>
                <c:pt idx="0">
                  <c:v>6.5052083332999997</c:v>
                </c:pt>
                <c:pt idx="1">
                  <c:v>3.26</c:v>
                </c:pt>
                <c:pt idx="2">
                  <c:v>3.79</c:v>
                </c:pt>
                <c:pt idx="3">
                  <c:v>3.8349000000000002</c:v>
                </c:pt>
                <c:pt idx="4">
                  <c:v>3.9403999999999999</c:v>
                </c:pt>
                <c:pt idx="5">
                  <c:v>3.7656999999999998</c:v>
                </c:pt>
                <c:pt idx="6">
                  <c:v>3.9977999999999998</c:v>
                </c:pt>
                <c:pt idx="7">
                  <c:v>3.7242000000000002</c:v>
                </c:pt>
                <c:pt idx="8">
                  <c:v>4.1543999999999999</c:v>
                </c:pt>
              </c:numCache>
            </c:numRef>
          </c:yVal>
          <c:smooth val="0"/>
          <c:extLst>
            <c:ext xmlns:c16="http://schemas.microsoft.com/office/drawing/2014/chart" uri="{C3380CC4-5D6E-409C-BE32-E72D297353CC}">
              <c16:uniqueId val="{00000000-4378-4E4A-8A47-1101893BA6BB}"/>
            </c:ext>
          </c:extLst>
        </c:ser>
        <c:ser>
          <c:idx val="1"/>
          <c:order val="1"/>
          <c:tx>
            <c:strRef>
              <c:f>Sheet1!$E$1</c:f>
              <c:strCache>
                <c:ptCount val="1"/>
                <c:pt idx="0">
                  <c:v>IA-HA (n=21)</c:v>
                </c:pt>
              </c:strCache>
            </c:strRef>
          </c:tx>
          <c:spPr>
            <a:ln w="22225" cap="rnd">
              <a:solidFill>
                <a:srgbClr val="0000FF"/>
              </a:solidFill>
              <a:round/>
            </a:ln>
            <a:effectLst/>
          </c:spPr>
          <c:marker>
            <c:symbol val="diamond"/>
            <c:size val="6"/>
            <c:spPr>
              <a:solidFill>
                <a:srgbClr val="0000FF"/>
              </a:solidFill>
              <a:ln w="9525">
                <a:solidFill>
                  <a:srgbClr val="0000FF"/>
                </a:solidFill>
              </a:ln>
              <a:effectLst/>
            </c:spPr>
          </c:marker>
          <c:errBars>
            <c:errDir val="y"/>
            <c:errBarType val="both"/>
            <c:errValType val="cust"/>
            <c:noEndCap val="0"/>
            <c:plus>
              <c:numRef>
                <c:f>Sheet1!$O$2:$O$10</c:f>
                <c:numCache>
                  <c:formatCode>General</c:formatCode>
                  <c:ptCount val="9"/>
                  <c:pt idx="0">
                    <c:v>0</c:v>
                  </c:pt>
                  <c:pt idx="1">
                    <c:v>0.67749999999999999</c:v>
                  </c:pt>
                  <c:pt idx="2">
                    <c:v>0.67669999999999997</c:v>
                  </c:pt>
                  <c:pt idx="3">
                    <c:v>0.68820000000000003</c:v>
                  </c:pt>
                  <c:pt idx="4">
                    <c:v>0.6774</c:v>
                  </c:pt>
                  <c:pt idx="5">
                    <c:v>0.6714</c:v>
                  </c:pt>
                  <c:pt idx="6">
                    <c:v>0.68940000000000001</c:v>
                  </c:pt>
                  <c:pt idx="7">
                    <c:v>0.68289999999999995</c:v>
                  </c:pt>
                  <c:pt idx="8">
                    <c:v>0.69540000000000002</c:v>
                  </c:pt>
                </c:numCache>
              </c:numRef>
            </c:plus>
            <c:minus>
              <c:numRef>
                <c:f>Sheet1!$O$2:$O$10</c:f>
                <c:numCache>
                  <c:formatCode>General</c:formatCode>
                  <c:ptCount val="9"/>
                  <c:pt idx="0">
                    <c:v>0</c:v>
                  </c:pt>
                  <c:pt idx="1">
                    <c:v>0.67749999999999999</c:v>
                  </c:pt>
                  <c:pt idx="2">
                    <c:v>0.67669999999999997</c:v>
                  </c:pt>
                  <c:pt idx="3">
                    <c:v>0.68820000000000003</c:v>
                  </c:pt>
                  <c:pt idx="4">
                    <c:v>0.6774</c:v>
                  </c:pt>
                  <c:pt idx="5">
                    <c:v>0.6714</c:v>
                  </c:pt>
                  <c:pt idx="6">
                    <c:v>0.68940000000000001</c:v>
                  </c:pt>
                  <c:pt idx="7">
                    <c:v>0.68289999999999995</c:v>
                  </c:pt>
                  <c:pt idx="8">
                    <c:v>0.69540000000000002</c:v>
                  </c:pt>
                </c:numCache>
              </c:numRef>
            </c:minus>
            <c:spPr>
              <a:noFill/>
              <a:ln w="9525" cap="flat" cmpd="sng" algn="ctr">
                <a:solidFill>
                  <a:srgbClr val="0000FF"/>
                </a:solidFill>
                <a:round/>
              </a:ln>
              <a:effectLst/>
            </c:spPr>
          </c:errBars>
          <c:xVal>
            <c:numRef>
              <c:f>Sheet1!$D$2:$D$10</c:f>
              <c:numCache>
                <c:formatCode>General</c:formatCode>
                <c:ptCount val="9"/>
                <c:pt idx="0">
                  <c:v>1.05</c:v>
                </c:pt>
                <c:pt idx="1">
                  <c:v>2.0499999999999998</c:v>
                </c:pt>
                <c:pt idx="2">
                  <c:v>3.05</c:v>
                </c:pt>
                <c:pt idx="3">
                  <c:v>4.05</c:v>
                </c:pt>
                <c:pt idx="4">
                  <c:v>5.05</c:v>
                </c:pt>
                <c:pt idx="5">
                  <c:v>6.05</c:v>
                </c:pt>
                <c:pt idx="6">
                  <c:v>7.05</c:v>
                </c:pt>
                <c:pt idx="7">
                  <c:v>8.0500000000000007</c:v>
                </c:pt>
                <c:pt idx="8">
                  <c:v>9.0500000000000007</c:v>
                </c:pt>
              </c:numCache>
            </c:numRef>
          </c:xVal>
          <c:yVal>
            <c:numRef>
              <c:f>Sheet1!$E$2:$E$10</c:f>
              <c:numCache>
                <c:formatCode>General</c:formatCode>
                <c:ptCount val="9"/>
                <c:pt idx="0">
                  <c:v>5.6547619048</c:v>
                </c:pt>
                <c:pt idx="1">
                  <c:v>4.7</c:v>
                </c:pt>
                <c:pt idx="2">
                  <c:v>4.5686999999999998</c:v>
                </c:pt>
                <c:pt idx="3">
                  <c:v>4.2750000000000004</c:v>
                </c:pt>
                <c:pt idx="4">
                  <c:v>4.7870999999999997</c:v>
                </c:pt>
                <c:pt idx="5">
                  <c:v>4.5361000000000002</c:v>
                </c:pt>
                <c:pt idx="6">
                  <c:v>4.4405000000000001</c:v>
                </c:pt>
                <c:pt idx="7">
                  <c:v>4.5872000000000002</c:v>
                </c:pt>
                <c:pt idx="8">
                  <c:v>4.7244000000000002</c:v>
                </c:pt>
              </c:numCache>
            </c:numRef>
          </c:yVal>
          <c:smooth val="0"/>
          <c:extLst>
            <c:ext xmlns:c16="http://schemas.microsoft.com/office/drawing/2014/chart" uri="{C3380CC4-5D6E-409C-BE32-E72D297353CC}">
              <c16:uniqueId val="{00000001-4378-4E4A-8A47-1101893BA6BB}"/>
            </c:ext>
          </c:extLst>
        </c:ser>
        <c:ser>
          <c:idx val="2"/>
          <c:order val="2"/>
          <c:tx>
            <c:strRef>
              <c:f>Sheet1!$G$1</c:f>
              <c:strCache>
                <c:ptCount val="1"/>
                <c:pt idx="0">
                  <c:v>IA-NSAID (n=19)</c:v>
                </c:pt>
              </c:strCache>
            </c:strRef>
          </c:tx>
          <c:spPr>
            <a:ln w="22225" cap="rnd">
              <a:solidFill>
                <a:schemeClr val="accent6">
                  <a:lumMod val="60000"/>
                  <a:lumOff val="40000"/>
                </a:schemeClr>
              </a:solidFill>
              <a:round/>
            </a:ln>
            <a:effectLst/>
          </c:spPr>
          <c:marker>
            <c:symbol val="x"/>
            <c:size val="5"/>
            <c:spPr>
              <a:noFill/>
              <a:ln w="15875">
                <a:solidFill>
                  <a:schemeClr val="accent6">
                    <a:lumMod val="60000"/>
                    <a:lumOff val="40000"/>
                  </a:schemeClr>
                </a:solidFill>
              </a:ln>
              <a:effectLst/>
            </c:spPr>
          </c:marker>
          <c:errBars>
            <c:errDir val="y"/>
            <c:errBarType val="both"/>
            <c:errValType val="cust"/>
            <c:noEndCap val="0"/>
            <c:plus>
              <c:numRef>
                <c:f>Sheet1!$P$2:$P$10</c:f>
                <c:numCache>
                  <c:formatCode>General</c:formatCode>
                  <c:ptCount val="9"/>
                  <c:pt idx="0">
                    <c:v>0</c:v>
                  </c:pt>
                  <c:pt idx="1">
                    <c:v>0.8024</c:v>
                  </c:pt>
                  <c:pt idx="2">
                    <c:v>0.79900000000000004</c:v>
                  </c:pt>
                  <c:pt idx="3">
                    <c:v>0.85880000000000001</c:v>
                  </c:pt>
                  <c:pt idx="4">
                    <c:v>0.84860000000000002</c:v>
                  </c:pt>
                  <c:pt idx="5">
                    <c:v>0.83760000000000001</c:v>
                  </c:pt>
                  <c:pt idx="6">
                    <c:v>0.89639999999999997</c:v>
                  </c:pt>
                  <c:pt idx="7">
                    <c:v>0.89559999999999995</c:v>
                  </c:pt>
                  <c:pt idx="8">
                    <c:v>0.95579999999999998</c:v>
                  </c:pt>
                </c:numCache>
              </c:numRef>
            </c:plus>
            <c:minus>
              <c:numRef>
                <c:f>Sheet1!$P$2:$P$10</c:f>
                <c:numCache>
                  <c:formatCode>General</c:formatCode>
                  <c:ptCount val="9"/>
                  <c:pt idx="0">
                    <c:v>0</c:v>
                  </c:pt>
                  <c:pt idx="1">
                    <c:v>0.8024</c:v>
                  </c:pt>
                  <c:pt idx="2">
                    <c:v>0.79900000000000004</c:v>
                  </c:pt>
                  <c:pt idx="3">
                    <c:v>0.85880000000000001</c:v>
                  </c:pt>
                  <c:pt idx="4">
                    <c:v>0.84860000000000002</c:v>
                  </c:pt>
                  <c:pt idx="5">
                    <c:v>0.83760000000000001</c:v>
                  </c:pt>
                  <c:pt idx="6">
                    <c:v>0.89639999999999997</c:v>
                  </c:pt>
                  <c:pt idx="7">
                    <c:v>0.89559999999999995</c:v>
                  </c:pt>
                  <c:pt idx="8">
                    <c:v>0.95579999999999998</c:v>
                  </c:pt>
                </c:numCache>
              </c:numRef>
            </c:minus>
            <c:spPr>
              <a:noFill/>
              <a:ln w="9525" cap="flat" cmpd="sng" algn="ctr">
                <a:solidFill>
                  <a:schemeClr val="accent6">
                    <a:lumMod val="60000"/>
                    <a:lumOff val="40000"/>
                  </a:schemeClr>
                </a:solidFill>
                <a:round/>
              </a:ln>
              <a:effectLst/>
            </c:spPr>
          </c:errBars>
          <c:xVal>
            <c:numRef>
              <c:f>Sheet1!$F$2:$F$10</c:f>
              <c:numCache>
                <c:formatCode>General</c:formatCode>
                <c:ptCount val="9"/>
                <c:pt idx="0">
                  <c:v>1.1000000000000001</c:v>
                </c:pt>
                <c:pt idx="1">
                  <c:v>2.1</c:v>
                </c:pt>
                <c:pt idx="2">
                  <c:v>3.1</c:v>
                </c:pt>
                <c:pt idx="3">
                  <c:v>4.0999999999999996</c:v>
                </c:pt>
                <c:pt idx="4">
                  <c:v>5.0999999999999996</c:v>
                </c:pt>
                <c:pt idx="5">
                  <c:v>6.1</c:v>
                </c:pt>
                <c:pt idx="6">
                  <c:v>7.1</c:v>
                </c:pt>
                <c:pt idx="7">
                  <c:v>8.1</c:v>
                </c:pt>
                <c:pt idx="8">
                  <c:v>9.1</c:v>
                </c:pt>
              </c:numCache>
            </c:numRef>
          </c:xVal>
          <c:yVal>
            <c:numRef>
              <c:f>Sheet1!$G$2:$G$10</c:f>
              <c:numCache>
                <c:formatCode>General</c:formatCode>
                <c:ptCount val="9"/>
                <c:pt idx="0">
                  <c:v>6.9342105263000002</c:v>
                </c:pt>
                <c:pt idx="1">
                  <c:v>5.5675999999999997</c:v>
                </c:pt>
                <c:pt idx="2">
                  <c:v>5.3888999999999996</c:v>
                </c:pt>
                <c:pt idx="3">
                  <c:v>5.2388000000000003</c:v>
                </c:pt>
                <c:pt idx="4">
                  <c:v>5.9969000000000001</c:v>
                </c:pt>
                <c:pt idx="5">
                  <c:v>5.6447000000000003</c:v>
                </c:pt>
                <c:pt idx="6">
                  <c:v>6.2895000000000003</c:v>
                </c:pt>
                <c:pt idx="7">
                  <c:v>5.5297999999999998</c:v>
                </c:pt>
                <c:pt idx="8">
                  <c:v>6.3078000000000003</c:v>
                </c:pt>
              </c:numCache>
            </c:numRef>
          </c:yVal>
          <c:smooth val="0"/>
          <c:extLst>
            <c:ext xmlns:c16="http://schemas.microsoft.com/office/drawing/2014/chart" uri="{C3380CC4-5D6E-409C-BE32-E72D297353CC}">
              <c16:uniqueId val="{00000002-4378-4E4A-8A47-1101893BA6BB}"/>
            </c:ext>
          </c:extLst>
        </c:ser>
        <c:ser>
          <c:idx val="3"/>
          <c:order val="3"/>
          <c:tx>
            <c:strRef>
              <c:f>Sheet1!$I$1</c:f>
              <c:strCache>
                <c:ptCount val="1"/>
                <c:pt idx="0">
                  <c:v>IA-CS (n=75)</c:v>
                </c:pt>
              </c:strCache>
            </c:strRef>
          </c:tx>
          <c:spPr>
            <a:ln w="22225" cap="rnd">
              <a:solidFill>
                <a:schemeClr val="accent5">
                  <a:lumMod val="25000"/>
                </a:schemeClr>
              </a:solidFill>
              <a:round/>
            </a:ln>
            <a:effectLst/>
          </c:spPr>
          <c:marker>
            <c:symbol val="triangle"/>
            <c:size val="6"/>
            <c:spPr>
              <a:solidFill>
                <a:schemeClr val="accent5">
                  <a:lumMod val="25000"/>
                </a:schemeClr>
              </a:solidFill>
              <a:ln w="9525">
                <a:solidFill>
                  <a:schemeClr val="accent5">
                    <a:lumMod val="25000"/>
                  </a:schemeClr>
                </a:solidFill>
              </a:ln>
              <a:effectLst/>
            </c:spPr>
          </c:marker>
          <c:errBars>
            <c:errDir val="y"/>
            <c:errBarType val="both"/>
            <c:errValType val="cust"/>
            <c:noEndCap val="0"/>
            <c:plus>
              <c:numRef>
                <c:f>Sheet1!$Q$2:$Q$10</c:f>
                <c:numCache>
                  <c:formatCode>General</c:formatCode>
                  <c:ptCount val="9"/>
                  <c:pt idx="0">
                    <c:v>0</c:v>
                  </c:pt>
                  <c:pt idx="1">
                    <c:v>0.4511</c:v>
                  </c:pt>
                  <c:pt idx="2">
                    <c:v>0.44919999999999999</c:v>
                  </c:pt>
                  <c:pt idx="3">
                    <c:v>0.45490000000000003</c:v>
                  </c:pt>
                  <c:pt idx="4">
                    <c:v>0.46179999999999999</c:v>
                  </c:pt>
                  <c:pt idx="5">
                    <c:v>0.4506</c:v>
                  </c:pt>
                  <c:pt idx="6">
                    <c:v>0.4703</c:v>
                  </c:pt>
                  <c:pt idx="7">
                    <c:v>0.45650000000000002</c:v>
                  </c:pt>
                  <c:pt idx="8">
                    <c:v>0.4672</c:v>
                  </c:pt>
                </c:numCache>
              </c:numRef>
            </c:plus>
            <c:minus>
              <c:numRef>
                <c:f>Sheet1!$Q$2:$Q$10</c:f>
                <c:numCache>
                  <c:formatCode>General</c:formatCode>
                  <c:ptCount val="9"/>
                  <c:pt idx="0">
                    <c:v>0</c:v>
                  </c:pt>
                  <c:pt idx="1">
                    <c:v>0.4511</c:v>
                  </c:pt>
                  <c:pt idx="2">
                    <c:v>0.44919999999999999</c:v>
                  </c:pt>
                  <c:pt idx="3">
                    <c:v>0.45490000000000003</c:v>
                  </c:pt>
                  <c:pt idx="4">
                    <c:v>0.46179999999999999</c:v>
                  </c:pt>
                  <c:pt idx="5">
                    <c:v>0.4506</c:v>
                  </c:pt>
                  <c:pt idx="6">
                    <c:v>0.4703</c:v>
                  </c:pt>
                  <c:pt idx="7">
                    <c:v>0.45650000000000002</c:v>
                  </c:pt>
                  <c:pt idx="8">
                    <c:v>0.4672</c:v>
                  </c:pt>
                </c:numCache>
              </c:numRef>
            </c:minus>
            <c:spPr>
              <a:noFill/>
              <a:ln w="9525" cap="flat" cmpd="sng" algn="ctr">
                <a:solidFill>
                  <a:schemeClr val="accent5">
                    <a:lumMod val="25000"/>
                  </a:schemeClr>
                </a:solidFill>
                <a:round/>
              </a:ln>
              <a:effectLst/>
            </c:spPr>
          </c:errBars>
          <c:xVal>
            <c:numRef>
              <c:f>Sheet1!$H$2:$H$10</c:f>
              <c:numCache>
                <c:formatCode>General</c:formatCode>
                <c:ptCount val="9"/>
                <c:pt idx="0">
                  <c:v>1.1499999999999999</c:v>
                </c:pt>
                <c:pt idx="1">
                  <c:v>2.15</c:v>
                </c:pt>
                <c:pt idx="2">
                  <c:v>3.15</c:v>
                </c:pt>
                <c:pt idx="3">
                  <c:v>4.1500000000000004</c:v>
                </c:pt>
                <c:pt idx="4">
                  <c:v>5.15</c:v>
                </c:pt>
                <c:pt idx="5">
                  <c:v>6.15</c:v>
                </c:pt>
                <c:pt idx="6">
                  <c:v>7.15</c:v>
                </c:pt>
                <c:pt idx="7">
                  <c:v>8.15</c:v>
                </c:pt>
                <c:pt idx="8">
                  <c:v>9.15</c:v>
                </c:pt>
              </c:numCache>
            </c:numRef>
          </c:xVal>
          <c:yVal>
            <c:numRef>
              <c:f>Sheet1!$I$2:$I$10</c:f>
              <c:numCache>
                <c:formatCode>General</c:formatCode>
                <c:ptCount val="9"/>
                <c:pt idx="0">
                  <c:v>6.16</c:v>
                </c:pt>
                <c:pt idx="1">
                  <c:v>4.0606999999999998</c:v>
                </c:pt>
                <c:pt idx="2">
                  <c:v>4.2222999999999997</c:v>
                </c:pt>
                <c:pt idx="3">
                  <c:v>4.3022999999999998</c:v>
                </c:pt>
                <c:pt idx="4">
                  <c:v>4.3433000000000002</c:v>
                </c:pt>
                <c:pt idx="5">
                  <c:v>4.6128</c:v>
                </c:pt>
                <c:pt idx="6">
                  <c:v>4.7103999999999999</c:v>
                </c:pt>
                <c:pt idx="7">
                  <c:v>5.0178000000000003</c:v>
                </c:pt>
                <c:pt idx="8">
                  <c:v>5.4821999999999997</c:v>
                </c:pt>
              </c:numCache>
            </c:numRef>
          </c:yVal>
          <c:smooth val="0"/>
          <c:extLst>
            <c:ext xmlns:c16="http://schemas.microsoft.com/office/drawing/2014/chart" uri="{C3380CC4-5D6E-409C-BE32-E72D297353CC}">
              <c16:uniqueId val="{00000003-4378-4E4A-8A47-1101893BA6BB}"/>
            </c:ext>
          </c:extLst>
        </c:ser>
        <c:ser>
          <c:idx val="4"/>
          <c:order val="4"/>
          <c:tx>
            <c:strRef>
              <c:f>Sheet1!$K$1</c:f>
              <c:strCache>
                <c:ptCount val="1"/>
                <c:pt idx="0">
                  <c:v>IA-TA-ER (n=15)</c:v>
                </c:pt>
              </c:strCache>
            </c:strRef>
          </c:tx>
          <c:spPr>
            <a:ln w="22225" cap="rnd">
              <a:solidFill>
                <a:schemeClr val="accent5">
                  <a:lumMod val="50000"/>
                </a:schemeClr>
              </a:solidFill>
              <a:round/>
            </a:ln>
            <a:effectLst/>
          </c:spPr>
          <c:marker>
            <c:symbol val="circle"/>
            <c:size val="5"/>
            <c:spPr>
              <a:solidFill>
                <a:schemeClr val="accent5">
                  <a:lumMod val="50000"/>
                </a:schemeClr>
              </a:solidFill>
              <a:ln w="9525">
                <a:solidFill>
                  <a:schemeClr val="accent5">
                    <a:lumMod val="50000"/>
                  </a:schemeClr>
                </a:solidFill>
              </a:ln>
              <a:effectLst/>
            </c:spPr>
          </c:marker>
          <c:errBars>
            <c:errDir val="y"/>
            <c:errBarType val="both"/>
            <c:errValType val="cust"/>
            <c:noEndCap val="0"/>
            <c:plus>
              <c:numRef>
                <c:f>Sheet1!$R$2:$R$10</c:f>
                <c:numCache>
                  <c:formatCode>General</c:formatCode>
                  <c:ptCount val="9"/>
                  <c:pt idx="0">
                    <c:v>0</c:v>
                  </c:pt>
                  <c:pt idx="1">
                    <c:v>0.79620000000000002</c:v>
                  </c:pt>
                  <c:pt idx="2">
                    <c:v>0.83160000000000001</c:v>
                  </c:pt>
                  <c:pt idx="3">
                    <c:v>0.81730000000000003</c:v>
                  </c:pt>
                  <c:pt idx="4">
                    <c:v>0.82909999999999995</c:v>
                  </c:pt>
                  <c:pt idx="5">
                    <c:v>0.79590000000000005</c:v>
                  </c:pt>
                  <c:pt idx="6">
                    <c:v>0.81610000000000005</c:v>
                  </c:pt>
                  <c:pt idx="7">
                    <c:v>0.79659999999999997</c:v>
                  </c:pt>
                  <c:pt idx="8">
                    <c:v>0.80530000000000002</c:v>
                  </c:pt>
                </c:numCache>
              </c:numRef>
            </c:plus>
            <c:minus>
              <c:numRef>
                <c:f>Sheet1!$R$2:$R$10</c:f>
                <c:numCache>
                  <c:formatCode>General</c:formatCode>
                  <c:ptCount val="9"/>
                  <c:pt idx="0">
                    <c:v>0</c:v>
                  </c:pt>
                  <c:pt idx="1">
                    <c:v>0.79620000000000002</c:v>
                  </c:pt>
                  <c:pt idx="2">
                    <c:v>0.83160000000000001</c:v>
                  </c:pt>
                  <c:pt idx="3">
                    <c:v>0.81730000000000003</c:v>
                  </c:pt>
                  <c:pt idx="4">
                    <c:v>0.82909999999999995</c:v>
                  </c:pt>
                  <c:pt idx="5">
                    <c:v>0.79590000000000005</c:v>
                  </c:pt>
                  <c:pt idx="6">
                    <c:v>0.81610000000000005</c:v>
                  </c:pt>
                  <c:pt idx="7">
                    <c:v>0.79659999999999997</c:v>
                  </c:pt>
                  <c:pt idx="8">
                    <c:v>0.80530000000000002</c:v>
                  </c:pt>
                </c:numCache>
              </c:numRef>
            </c:minus>
            <c:spPr>
              <a:noFill/>
              <a:ln w="9525" cap="flat" cmpd="sng" algn="ctr">
                <a:solidFill>
                  <a:schemeClr val="accent5">
                    <a:lumMod val="50000"/>
                  </a:schemeClr>
                </a:solidFill>
                <a:round/>
              </a:ln>
              <a:effectLst/>
            </c:spPr>
          </c:errBars>
          <c:xVal>
            <c:numRef>
              <c:f>Sheet1!$J$2:$J$10</c:f>
              <c:numCache>
                <c:formatCode>General</c:formatCode>
                <c:ptCount val="9"/>
                <c:pt idx="0">
                  <c:v>1.2</c:v>
                </c:pt>
                <c:pt idx="1">
                  <c:v>2.2000000000000002</c:v>
                </c:pt>
                <c:pt idx="2">
                  <c:v>3.2</c:v>
                </c:pt>
                <c:pt idx="3">
                  <c:v>4.2</c:v>
                </c:pt>
                <c:pt idx="4">
                  <c:v>5.2</c:v>
                </c:pt>
                <c:pt idx="5">
                  <c:v>6.2</c:v>
                </c:pt>
                <c:pt idx="6">
                  <c:v>7.2</c:v>
                </c:pt>
                <c:pt idx="7">
                  <c:v>8.1999999999999993</c:v>
                </c:pt>
                <c:pt idx="8">
                  <c:v>9.1999999999999993</c:v>
                </c:pt>
              </c:numCache>
            </c:numRef>
          </c:xVal>
          <c:yVal>
            <c:numRef>
              <c:f>Sheet1!$K$2:$K$10</c:f>
              <c:numCache>
                <c:formatCode>General</c:formatCode>
                <c:ptCount val="9"/>
                <c:pt idx="0">
                  <c:v>6.35</c:v>
                </c:pt>
                <c:pt idx="1">
                  <c:v>3.0832999999999999</c:v>
                </c:pt>
                <c:pt idx="2">
                  <c:v>2.9096000000000002</c:v>
                </c:pt>
                <c:pt idx="3">
                  <c:v>2.4796</c:v>
                </c:pt>
                <c:pt idx="4">
                  <c:v>2.4830000000000001</c:v>
                </c:pt>
                <c:pt idx="5">
                  <c:v>2.1021000000000001</c:v>
                </c:pt>
                <c:pt idx="6">
                  <c:v>2.6375000000000002</c:v>
                </c:pt>
                <c:pt idx="7">
                  <c:v>2.8081999999999998</c:v>
                </c:pt>
                <c:pt idx="8">
                  <c:v>5.5720000000000001</c:v>
                </c:pt>
              </c:numCache>
            </c:numRef>
          </c:yVal>
          <c:smooth val="0"/>
          <c:extLst>
            <c:ext xmlns:c16="http://schemas.microsoft.com/office/drawing/2014/chart" uri="{C3380CC4-5D6E-409C-BE32-E72D297353CC}">
              <c16:uniqueId val="{00000004-4378-4E4A-8A47-1101893BA6BB}"/>
            </c:ext>
          </c:extLst>
        </c:ser>
        <c:dLbls>
          <c:showLegendKey val="0"/>
          <c:showVal val="0"/>
          <c:showCatName val="0"/>
          <c:showSerName val="0"/>
          <c:showPercent val="0"/>
          <c:showBubbleSize val="0"/>
        </c:dLbls>
        <c:axId val="365376448"/>
        <c:axId val="668250272"/>
      </c:scatterChart>
      <c:valAx>
        <c:axId val="365376448"/>
        <c:scaling>
          <c:orientation val="minMax"/>
        </c:scaling>
        <c:delete val="0"/>
        <c:axPos val="b"/>
        <c:numFmt formatCode="General" sourceLinked="1"/>
        <c:majorTickMark val="out"/>
        <c:minorTickMark val="none"/>
        <c:tickLblPos val="none"/>
        <c:spPr>
          <a:noFill/>
          <a:ln w="9525" cap="flat" cmpd="sng" algn="ctr">
            <a:solidFill>
              <a:schemeClr val="dk1"/>
            </a:solidFill>
            <a:prstDash val="solid"/>
            <a:miter lim="800000"/>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68250272"/>
        <c:crosses val="autoZero"/>
        <c:crossBetween val="midCat"/>
        <c:majorUnit val="1"/>
      </c:valAx>
      <c:valAx>
        <c:axId val="668250272"/>
        <c:scaling>
          <c:orientation val="minMax"/>
        </c:scaling>
        <c:delete val="0"/>
        <c:axPos val="l"/>
        <c:title>
          <c:tx>
            <c:rich>
              <a:bodyPr rot="-5400000" spcFirstLastPara="1" vertOverflow="ellipsis" vert="horz" wrap="square" anchor="ctr" anchorCtr="1"/>
              <a:lstStyle/>
              <a:p>
                <a:pPr>
                  <a:defRPr sz="1000" b="1" i="0" u="none" strike="noStrike" kern="1200" baseline="0">
                    <a:solidFill>
                      <a:schemeClr val="tx1"/>
                    </a:solidFill>
                    <a:latin typeface="+mn-lt"/>
                    <a:ea typeface="+mn-ea"/>
                    <a:cs typeface="+mn-cs"/>
                  </a:defRPr>
                </a:pPr>
                <a:r>
                  <a:rPr lang="en-US" sz="1000" b="1" dirty="0">
                    <a:solidFill>
                      <a:schemeClr val="tx1"/>
                    </a:solidFill>
                  </a:rPr>
                  <a:t>BPI pain severity score</a:t>
                </a:r>
              </a:p>
            </c:rich>
          </c:tx>
          <c:layout>
            <c:manualLayout>
              <c:xMode val="edge"/>
              <c:yMode val="edge"/>
              <c:x val="1.3221615965397034E-2"/>
              <c:y val="0.20771078894865161"/>
            </c:manualLayout>
          </c:layout>
          <c:overlay val="0"/>
          <c:spPr>
            <a:noFill/>
            <a:ln>
              <a:noFill/>
            </a:ln>
            <a:effectLst/>
          </c:spPr>
          <c:txPr>
            <a:bodyPr rot="-54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65376448"/>
        <c:crosses val="autoZero"/>
        <c:crossBetween val="midCat"/>
      </c:valAx>
      <c:spPr>
        <a:noFill/>
        <a:ln>
          <a:noFill/>
        </a:ln>
        <a:effectLst/>
      </c:spPr>
    </c:plotArea>
    <c:legend>
      <c:legendPos val="t"/>
      <c:layout>
        <c:manualLayout>
          <c:xMode val="edge"/>
          <c:yMode val="edge"/>
          <c:x val="0.14643366303619246"/>
          <c:y val="3.374660374977026E-2"/>
          <c:w val="0.84674012416007172"/>
          <c:h val="0.13043726652509627"/>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211199061536422"/>
          <c:y val="0.1799818866654414"/>
          <c:w val="0.83132415337137333"/>
          <c:h val="0.75814933979331312"/>
        </c:manualLayout>
      </c:layout>
      <c:scatterChart>
        <c:scatterStyle val="lineMarker"/>
        <c:varyColors val="0"/>
        <c:ser>
          <c:idx val="0"/>
          <c:order val="0"/>
          <c:tx>
            <c:strRef>
              <c:f>Sheet1!$C$1</c:f>
              <c:strCache>
                <c:ptCount val="1"/>
                <c:pt idx="0">
                  <c:v>Cryo (n=48)</c:v>
                </c:pt>
              </c:strCache>
            </c:strRef>
          </c:tx>
          <c:spPr>
            <a:ln w="22225" cap="rnd">
              <a:solidFill>
                <a:srgbClr val="C00000"/>
              </a:solidFill>
              <a:round/>
            </a:ln>
            <a:effectLst/>
          </c:spPr>
          <c:marker>
            <c:symbol val="square"/>
            <c:size val="5"/>
            <c:spPr>
              <a:solidFill>
                <a:srgbClr val="C00000"/>
              </a:solidFill>
              <a:ln w="9525">
                <a:solidFill>
                  <a:srgbClr val="C00000"/>
                </a:solidFill>
              </a:ln>
              <a:effectLst/>
            </c:spPr>
          </c:marker>
          <c:errBars>
            <c:errDir val="y"/>
            <c:errBarType val="both"/>
            <c:errValType val="cust"/>
            <c:noEndCap val="0"/>
            <c:plus>
              <c:numRef>
                <c:f>Sheet1!$N$2:$N$10</c:f>
                <c:numCache>
                  <c:formatCode>General</c:formatCode>
                  <c:ptCount val="9"/>
                  <c:pt idx="0">
                    <c:v>0</c:v>
                  </c:pt>
                  <c:pt idx="1">
                    <c:v>3.3353999999999999</c:v>
                  </c:pt>
                  <c:pt idx="2">
                    <c:v>3.3209</c:v>
                  </c:pt>
                  <c:pt idx="3">
                    <c:v>3.3677999999999999</c:v>
                  </c:pt>
                  <c:pt idx="4">
                    <c:v>3.3475000000000001</c:v>
                  </c:pt>
                  <c:pt idx="5">
                    <c:v>3.3275000000000001</c:v>
                  </c:pt>
                  <c:pt idx="6">
                    <c:v>3.3883999999999999</c:v>
                  </c:pt>
                  <c:pt idx="7">
                    <c:v>3.3754</c:v>
                  </c:pt>
                  <c:pt idx="8">
                    <c:v>3.4933999999999998</c:v>
                  </c:pt>
                </c:numCache>
              </c:numRef>
            </c:plus>
            <c:minus>
              <c:numRef>
                <c:f>Sheet1!$N$2:$N$10</c:f>
                <c:numCache>
                  <c:formatCode>General</c:formatCode>
                  <c:ptCount val="9"/>
                  <c:pt idx="0">
                    <c:v>0</c:v>
                  </c:pt>
                  <c:pt idx="1">
                    <c:v>3.3353999999999999</c:v>
                  </c:pt>
                  <c:pt idx="2">
                    <c:v>3.3209</c:v>
                  </c:pt>
                  <c:pt idx="3">
                    <c:v>3.3677999999999999</c:v>
                  </c:pt>
                  <c:pt idx="4">
                    <c:v>3.3475000000000001</c:v>
                  </c:pt>
                  <c:pt idx="5">
                    <c:v>3.3275000000000001</c:v>
                  </c:pt>
                  <c:pt idx="6">
                    <c:v>3.3883999999999999</c:v>
                  </c:pt>
                  <c:pt idx="7">
                    <c:v>3.3754</c:v>
                  </c:pt>
                  <c:pt idx="8">
                    <c:v>3.4933999999999998</c:v>
                  </c:pt>
                </c:numCache>
              </c:numRef>
            </c:minus>
            <c:spPr>
              <a:noFill/>
              <a:ln w="9525" cap="flat" cmpd="sng" algn="ctr">
                <a:solidFill>
                  <a:srgbClr val="C00000"/>
                </a:solidFill>
                <a:round/>
              </a:ln>
              <a:effectLst/>
            </c:spPr>
          </c:errBars>
          <c:xVal>
            <c:numRef>
              <c:f>Sheet1!$B$2:$B$10</c:f>
              <c:numCache>
                <c:formatCode>General</c:formatCode>
                <c:ptCount val="9"/>
                <c:pt idx="0">
                  <c:v>1</c:v>
                </c:pt>
                <c:pt idx="1">
                  <c:v>2</c:v>
                </c:pt>
                <c:pt idx="2">
                  <c:v>3</c:v>
                </c:pt>
                <c:pt idx="3">
                  <c:v>4</c:v>
                </c:pt>
                <c:pt idx="4">
                  <c:v>5</c:v>
                </c:pt>
                <c:pt idx="5">
                  <c:v>6</c:v>
                </c:pt>
                <c:pt idx="6">
                  <c:v>7</c:v>
                </c:pt>
                <c:pt idx="7">
                  <c:v>8</c:v>
                </c:pt>
                <c:pt idx="8">
                  <c:v>9</c:v>
                </c:pt>
              </c:numCache>
            </c:numRef>
          </c:xVal>
          <c:yVal>
            <c:numRef>
              <c:f>Sheet1!$C$2:$C$10</c:f>
              <c:numCache>
                <c:formatCode>General</c:formatCode>
                <c:ptCount val="9"/>
                <c:pt idx="0">
                  <c:v>38.359083333000001</c:v>
                </c:pt>
                <c:pt idx="1">
                  <c:v>61.953600000000002</c:v>
                </c:pt>
                <c:pt idx="2">
                  <c:v>59.307400000000001</c:v>
                </c:pt>
                <c:pt idx="3">
                  <c:v>57.6188</c:v>
                </c:pt>
                <c:pt idx="4">
                  <c:v>59.701799999999999</c:v>
                </c:pt>
                <c:pt idx="5">
                  <c:v>60.01</c:v>
                </c:pt>
                <c:pt idx="6">
                  <c:v>58.225499999999997</c:v>
                </c:pt>
                <c:pt idx="7">
                  <c:v>60.749600000000001</c:v>
                </c:pt>
                <c:pt idx="8">
                  <c:v>55.984299999999998</c:v>
                </c:pt>
              </c:numCache>
            </c:numRef>
          </c:yVal>
          <c:smooth val="0"/>
          <c:extLst>
            <c:ext xmlns:c16="http://schemas.microsoft.com/office/drawing/2014/chart" uri="{C3380CC4-5D6E-409C-BE32-E72D297353CC}">
              <c16:uniqueId val="{00000000-46FE-4BFE-9F79-6155B161F315}"/>
            </c:ext>
          </c:extLst>
        </c:ser>
        <c:ser>
          <c:idx val="1"/>
          <c:order val="1"/>
          <c:tx>
            <c:strRef>
              <c:f>Sheet1!$E$1</c:f>
              <c:strCache>
                <c:ptCount val="1"/>
                <c:pt idx="0">
                  <c:v>IA-HA (n=21)</c:v>
                </c:pt>
              </c:strCache>
            </c:strRef>
          </c:tx>
          <c:spPr>
            <a:ln w="22225" cap="rnd">
              <a:solidFill>
                <a:srgbClr val="0000FF"/>
              </a:solidFill>
              <a:round/>
            </a:ln>
            <a:effectLst/>
          </c:spPr>
          <c:marker>
            <c:symbol val="diamond"/>
            <c:size val="6"/>
            <c:spPr>
              <a:solidFill>
                <a:srgbClr val="0000FF"/>
              </a:solidFill>
              <a:ln w="9525">
                <a:solidFill>
                  <a:srgbClr val="0000FF"/>
                </a:solidFill>
              </a:ln>
              <a:effectLst/>
            </c:spPr>
          </c:marker>
          <c:errBars>
            <c:errDir val="y"/>
            <c:errBarType val="both"/>
            <c:errValType val="cust"/>
            <c:noEndCap val="0"/>
            <c:plus>
              <c:numRef>
                <c:f>Sheet1!$O$2:$O$10</c:f>
                <c:numCache>
                  <c:formatCode>General</c:formatCode>
                  <c:ptCount val="9"/>
                  <c:pt idx="0">
                    <c:v>0</c:v>
                  </c:pt>
                  <c:pt idx="1">
                    <c:v>4.3419999999999996</c:v>
                  </c:pt>
                  <c:pt idx="2">
                    <c:v>4.3402000000000003</c:v>
                  </c:pt>
                  <c:pt idx="3">
                    <c:v>4.4221000000000004</c:v>
                  </c:pt>
                  <c:pt idx="4">
                    <c:v>4.3455000000000004</c:v>
                  </c:pt>
                  <c:pt idx="5">
                    <c:v>4.3029000000000002</c:v>
                  </c:pt>
                  <c:pt idx="6">
                    <c:v>4.4302999999999999</c:v>
                  </c:pt>
                  <c:pt idx="7">
                    <c:v>4.3819999999999997</c:v>
                  </c:pt>
                  <c:pt idx="8">
                    <c:v>4.4732000000000003</c:v>
                  </c:pt>
                </c:numCache>
              </c:numRef>
            </c:plus>
            <c:minus>
              <c:numRef>
                <c:f>Sheet1!$O$2:$O$10</c:f>
                <c:numCache>
                  <c:formatCode>General</c:formatCode>
                  <c:ptCount val="9"/>
                  <c:pt idx="0">
                    <c:v>0</c:v>
                  </c:pt>
                  <c:pt idx="1">
                    <c:v>4.3419999999999996</c:v>
                  </c:pt>
                  <c:pt idx="2">
                    <c:v>4.3402000000000003</c:v>
                  </c:pt>
                  <c:pt idx="3">
                    <c:v>4.4221000000000004</c:v>
                  </c:pt>
                  <c:pt idx="4">
                    <c:v>4.3455000000000004</c:v>
                  </c:pt>
                  <c:pt idx="5">
                    <c:v>4.3029000000000002</c:v>
                  </c:pt>
                  <c:pt idx="6">
                    <c:v>4.4302999999999999</c:v>
                  </c:pt>
                  <c:pt idx="7">
                    <c:v>4.3819999999999997</c:v>
                  </c:pt>
                  <c:pt idx="8">
                    <c:v>4.4732000000000003</c:v>
                  </c:pt>
                </c:numCache>
              </c:numRef>
            </c:minus>
            <c:spPr>
              <a:noFill/>
              <a:ln w="9525" cap="flat" cmpd="sng" algn="ctr">
                <a:solidFill>
                  <a:srgbClr val="0000FF"/>
                </a:solidFill>
                <a:round/>
              </a:ln>
              <a:effectLst/>
            </c:spPr>
          </c:errBars>
          <c:xVal>
            <c:numRef>
              <c:f>Sheet1!$D$2:$D$10</c:f>
              <c:numCache>
                <c:formatCode>General</c:formatCode>
                <c:ptCount val="9"/>
                <c:pt idx="0">
                  <c:v>1.05</c:v>
                </c:pt>
                <c:pt idx="1">
                  <c:v>2.0499999999999998</c:v>
                </c:pt>
                <c:pt idx="2">
                  <c:v>3.05</c:v>
                </c:pt>
                <c:pt idx="3">
                  <c:v>4.05</c:v>
                </c:pt>
                <c:pt idx="4">
                  <c:v>5.05</c:v>
                </c:pt>
                <c:pt idx="5">
                  <c:v>6.05</c:v>
                </c:pt>
                <c:pt idx="6">
                  <c:v>7.05</c:v>
                </c:pt>
                <c:pt idx="7">
                  <c:v>8.0500000000000007</c:v>
                </c:pt>
                <c:pt idx="8">
                  <c:v>9.0500000000000007</c:v>
                </c:pt>
              </c:numCache>
            </c:numRef>
          </c:xVal>
          <c:yVal>
            <c:numRef>
              <c:f>Sheet1!$E$2:$E$10</c:f>
              <c:numCache>
                <c:formatCode>General</c:formatCode>
                <c:ptCount val="9"/>
                <c:pt idx="0">
                  <c:v>47.389800000000001</c:v>
                </c:pt>
                <c:pt idx="1">
                  <c:v>51.700299999999999</c:v>
                </c:pt>
                <c:pt idx="2">
                  <c:v>58.420699999999997</c:v>
                </c:pt>
                <c:pt idx="3">
                  <c:v>58.781199999999998</c:v>
                </c:pt>
                <c:pt idx="4">
                  <c:v>53.066899999999997</c:v>
                </c:pt>
                <c:pt idx="5">
                  <c:v>53.998800000000003</c:v>
                </c:pt>
                <c:pt idx="6">
                  <c:v>56.9619</c:v>
                </c:pt>
                <c:pt idx="7">
                  <c:v>55.6066</c:v>
                </c:pt>
                <c:pt idx="8">
                  <c:v>57.904200000000003</c:v>
                </c:pt>
              </c:numCache>
            </c:numRef>
          </c:yVal>
          <c:smooth val="0"/>
          <c:extLst>
            <c:ext xmlns:c16="http://schemas.microsoft.com/office/drawing/2014/chart" uri="{C3380CC4-5D6E-409C-BE32-E72D297353CC}">
              <c16:uniqueId val="{00000001-46FE-4BFE-9F79-6155B161F315}"/>
            </c:ext>
          </c:extLst>
        </c:ser>
        <c:ser>
          <c:idx val="2"/>
          <c:order val="2"/>
          <c:tx>
            <c:strRef>
              <c:f>Sheet1!$G$1</c:f>
              <c:strCache>
                <c:ptCount val="1"/>
                <c:pt idx="0">
                  <c:v>IA-NSAID (n=19)</c:v>
                </c:pt>
              </c:strCache>
            </c:strRef>
          </c:tx>
          <c:spPr>
            <a:ln w="22225" cap="rnd">
              <a:solidFill>
                <a:schemeClr val="accent6">
                  <a:lumMod val="60000"/>
                  <a:lumOff val="40000"/>
                </a:schemeClr>
              </a:solidFill>
              <a:round/>
            </a:ln>
            <a:effectLst/>
          </c:spPr>
          <c:marker>
            <c:symbol val="x"/>
            <c:size val="5"/>
            <c:spPr>
              <a:noFill/>
              <a:ln w="15875">
                <a:solidFill>
                  <a:schemeClr val="accent6">
                    <a:lumMod val="60000"/>
                    <a:lumOff val="40000"/>
                  </a:schemeClr>
                </a:solidFill>
              </a:ln>
              <a:effectLst/>
            </c:spPr>
          </c:marker>
          <c:errBars>
            <c:errDir val="y"/>
            <c:errBarType val="both"/>
            <c:errValType val="cust"/>
            <c:noEndCap val="0"/>
            <c:plus>
              <c:numRef>
                <c:f>Sheet1!$P$2:$P$10</c:f>
                <c:numCache>
                  <c:formatCode>General</c:formatCode>
                  <c:ptCount val="9"/>
                  <c:pt idx="0">
                    <c:v>0</c:v>
                  </c:pt>
                  <c:pt idx="1">
                    <c:v>5.0049999999999999</c:v>
                  </c:pt>
                  <c:pt idx="2">
                    <c:v>4.9607000000000001</c:v>
                  </c:pt>
                  <c:pt idx="3">
                    <c:v>5.43</c:v>
                  </c:pt>
                  <c:pt idx="4">
                    <c:v>5.3472999999999997</c:v>
                  </c:pt>
                  <c:pt idx="5">
                    <c:v>5.2675000000000001</c:v>
                  </c:pt>
                  <c:pt idx="6">
                    <c:v>5.6932999999999998</c:v>
                  </c:pt>
                  <c:pt idx="7">
                    <c:v>5.6896000000000004</c:v>
                  </c:pt>
                  <c:pt idx="8">
                    <c:v>6.1199000000000003</c:v>
                  </c:pt>
                </c:numCache>
              </c:numRef>
            </c:plus>
            <c:minus>
              <c:numRef>
                <c:f>Sheet1!$P$2:$P$10</c:f>
                <c:numCache>
                  <c:formatCode>General</c:formatCode>
                  <c:ptCount val="9"/>
                  <c:pt idx="0">
                    <c:v>0</c:v>
                  </c:pt>
                  <c:pt idx="1">
                    <c:v>5.0049999999999999</c:v>
                  </c:pt>
                  <c:pt idx="2">
                    <c:v>4.9607000000000001</c:v>
                  </c:pt>
                  <c:pt idx="3">
                    <c:v>5.43</c:v>
                  </c:pt>
                  <c:pt idx="4">
                    <c:v>5.3472999999999997</c:v>
                  </c:pt>
                  <c:pt idx="5">
                    <c:v>5.2675000000000001</c:v>
                  </c:pt>
                  <c:pt idx="6">
                    <c:v>5.6932999999999998</c:v>
                  </c:pt>
                  <c:pt idx="7">
                    <c:v>5.6896000000000004</c:v>
                  </c:pt>
                  <c:pt idx="8">
                    <c:v>6.1199000000000003</c:v>
                  </c:pt>
                </c:numCache>
              </c:numRef>
            </c:minus>
            <c:spPr>
              <a:noFill/>
              <a:ln w="9525" cap="flat" cmpd="sng" algn="ctr">
                <a:solidFill>
                  <a:schemeClr val="accent6">
                    <a:lumMod val="60000"/>
                    <a:lumOff val="40000"/>
                  </a:schemeClr>
                </a:solidFill>
                <a:round/>
              </a:ln>
              <a:effectLst/>
            </c:spPr>
          </c:errBars>
          <c:xVal>
            <c:numRef>
              <c:f>Sheet1!$F$2:$F$10</c:f>
              <c:numCache>
                <c:formatCode>General</c:formatCode>
                <c:ptCount val="9"/>
                <c:pt idx="0">
                  <c:v>1.1000000000000001</c:v>
                </c:pt>
                <c:pt idx="1">
                  <c:v>2.1</c:v>
                </c:pt>
                <c:pt idx="2">
                  <c:v>3.1</c:v>
                </c:pt>
                <c:pt idx="3">
                  <c:v>4.0999999999999996</c:v>
                </c:pt>
                <c:pt idx="4">
                  <c:v>5.0999999999999996</c:v>
                </c:pt>
                <c:pt idx="5">
                  <c:v>6.1</c:v>
                </c:pt>
                <c:pt idx="6">
                  <c:v>7.1</c:v>
                </c:pt>
                <c:pt idx="7">
                  <c:v>8.1</c:v>
                </c:pt>
                <c:pt idx="8">
                  <c:v>9.1</c:v>
                </c:pt>
              </c:numCache>
            </c:numRef>
          </c:xVal>
          <c:yVal>
            <c:numRef>
              <c:f>Sheet1!$G$2:$G$10</c:f>
              <c:numCache>
                <c:formatCode>General</c:formatCode>
                <c:ptCount val="9"/>
                <c:pt idx="0">
                  <c:v>38.903578947</c:v>
                </c:pt>
                <c:pt idx="1">
                  <c:v>52.739699999999999</c:v>
                </c:pt>
                <c:pt idx="2">
                  <c:v>52.127099999999999</c:v>
                </c:pt>
                <c:pt idx="3">
                  <c:v>50.826599999999999</c:v>
                </c:pt>
                <c:pt idx="4">
                  <c:v>52.961799999999997</c:v>
                </c:pt>
                <c:pt idx="5">
                  <c:v>50.767200000000003</c:v>
                </c:pt>
                <c:pt idx="6">
                  <c:v>48.706600000000002</c:v>
                </c:pt>
                <c:pt idx="7">
                  <c:v>50.115200000000002</c:v>
                </c:pt>
                <c:pt idx="8">
                  <c:v>50.409100000000002</c:v>
                </c:pt>
              </c:numCache>
            </c:numRef>
          </c:yVal>
          <c:smooth val="0"/>
          <c:extLst>
            <c:ext xmlns:c16="http://schemas.microsoft.com/office/drawing/2014/chart" uri="{C3380CC4-5D6E-409C-BE32-E72D297353CC}">
              <c16:uniqueId val="{00000002-46FE-4BFE-9F79-6155B161F315}"/>
            </c:ext>
          </c:extLst>
        </c:ser>
        <c:ser>
          <c:idx val="3"/>
          <c:order val="3"/>
          <c:tx>
            <c:strRef>
              <c:f>Sheet1!$I$1</c:f>
              <c:strCache>
                <c:ptCount val="1"/>
                <c:pt idx="0">
                  <c:v>IA-CS (n=75)</c:v>
                </c:pt>
              </c:strCache>
            </c:strRef>
          </c:tx>
          <c:spPr>
            <a:ln w="22225" cap="rnd">
              <a:solidFill>
                <a:schemeClr val="accent5">
                  <a:lumMod val="25000"/>
                </a:schemeClr>
              </a:solidFill>
              <a:round/>
            </a:ln>
            <a:effectLst/>
          </c:spPr>
          <c:marker>
            <c:symbol val="triangle"/>
            <c:size val="6"/>
            <c:spPr>
              <a:solidFill>
                <a:schemeClr val="accent5">
                  <a:lumMod val="25000"/>
                </a:schemeClr>
              </a:solidFill>
              <a:ln w="9525">
                <a:solidFill>
                  <a:schemeClr val="accent5">
                    <a:lumMod val="25000"/>
                  </a:schemeClr>
                </a:solidFill>
              </a:ln>
              <a:effectLst/>
            </c:spPr>
          </c:marker>
          <c:errBars>
            <c:errDir val="y"/>
            <c:errBarType val="both"/>
            <c:errValType val="cust"/>
            <c:noEndCap val="0"/>
            <c:plus>
              <c:numRef>
                <c:f>Sheet1!$Q$2:$Q$10</c:f>
                <c:numCache>
                  <c:formatCode>General</c:formatCode>
                  <c:ptCount val="9"/>
                  <c:pt idx="0">
                    <c:v>0</c:v>
                  </c:pt>
                  <c:pt idx="1">
                    <c:v>2.8106</c:v>
                  </c:pt>
                  <c:pt idx="2">
                    <c:v>2.8066</c:v>
                  </c:pt>
                  <c:pt idx="3">
                    <c:v>2.8508</c:v>
                  </c:pt>
                  <c:pt idx="4">
                    <c:v>2.9001999999999999</c:v>
                  </c:pt>
                  <c:pt idx="5">
                    <c:v>2.8142</c:v>
                  </c:pt>
                  <c:pt idx="6">
                    <c:v>2.9611999999999998</c:v>
                  </c:pt>
                  <c:pt idx="7">
                    <c:v>2.8580999999999999</c:v>
                  </c:pt>
                  <c:pt idx="8">
                    <c:v>2.9354</c:v>
                  </c:pt>
                </c:numCache>
              </c:numRef>
            </c:plus>
            <c:minus>
              <c:numRef>
                <c:f>Sheet1!$Q$2:$Q$10</c:f>
                <c:numCache>
                  <c:formatCode>General</c:formatCode>
                  <c:ptCount val="9"/>
                  <c:pt idx="0">
                    <c:v>0</c:v>
                  </c:pt>
                  <c:pt idx="1">
                    <c:v>2.8106</c:v>
                  </c:pt>
                  <c:pt idx="2">
                    <c:v>2.8066</c:v>
                  </c:pt>
                  <c:pt idx="3">
                    <c:v>2.8508</c:v>
                  </c:pt>
                  <c:pt idx="4">
                    <c:v>2.9001999999999999</c:v>
                  </c:pt>
                  <c:pt idx="5">
                    <c:v>2.8142</c:v>
                  </c:pt>
                  <c:pt idx="6">
                    <c:v>2.9611999999999998</c:v>
                  </c:pt>
                  <c:pt idx="7">
                    <c:v>2.8580999999999999</c:v>
                  </c:pt>
                  <c:pt idx="8">
                    <c:v>2.9354</c:v>
                  </c:pt>
                </c:numCache>
              </c:numRef>
            </c:minus>
            <c:spPr>
              <a:noFill/>
              <a:ln w="9525" cap="flat" cmpd="sng" algn="ctr">
                <a:solidFill>
                  <a:schemeClr val="accent5">
                    <a:lumMod val="25000"/>
                  </a:schemeClr>
                </a:solidFill>
                <a:round/>
              </a:ln>
              <a:effectLst/>
            </c:spPr>
          </c:errBars>
          <c:xVal>
            <c:numRef>
              <c:f>Sheet1!$H$2:$H$10</c:f>
              <c:numCache>
                <c:formatCode>General</c:formatCode>
                <c:ptCount val="9"/>
                <c:pt idx="0">
                  <c:v>1.1499999999999999</c:v>
                </c:pt>
                <c:pt idx="1">
                  <c:v>2.15</c:v>
                </c:pt>
                <c:pt idx="2">
                  <c:v>3.15</c:v>
                </c:pt>
                <c:pt idx="3">
                  <c:v>4.1500000000000004</c:v>
                </c:pt>
                <c:pt idx="4">
                  <c:v>5.15</c:v>
                </c:pt>
                <c:pt idx="5">
                  <c:v>6.15</c:v>
                </c:pt>
                <c:pt idx="6">
                  <c:v>7.15</c:v>
                </c:pt>
                <c:pt idx="7">
                  <c:v>8.15</c:v>
                </c:pt>
                <c:pt idx="8">
                  <c:v>9.15</c:v>
                </c:pt>
              </c:numCache>
            </c:numRef>
          </c:xVal>
          <c:yVal>
            <c:numRef>
              <c:f>Sheet1!$I$2:$I$10</c:f>
              <c:numCache>
                <c:formatCode>General</c:formatCode>
                <c:ptCount val="9"/>
                <c:pt idx="0">
                  <c:v>44.342093333000001</c:v>
                </c:pt>
                <c:pt idx="1">
                  <c:v>51.647799999999997</c:v>
                </c:pt>
                <c:pt idx="2">
                  <c:v>54.897100000000002</c:v>
                </c:pt>
                <c:pt idx="3">
                  <c:v>54.1218</c:v>
                </c:pt>
                <c:pt idx="4">
                  <c:v>52.830300000000001</c:v>
                </c:pt>
                <c:pt idx="5">
                  <c:v>50.3962</c:v>
                </c:pt>
                <c:pt idx="6">
                  <c:v>49.555399999999999</c:v>
                </c:pt>
                <c:pt idx="7">
                  <c:v>46.993099999999998</c:v>
                </c:pt>
                <c:pt idx="8">
                  <c:v>44.718499999999999</c:v>
                </c:pt>
              </c:numCache>
            </c:numRef>
          </c:yVal>
          <c:smooth val="0"/>
          <c:extLst>
            <c:ext xmlns:c16="http://schemas.microsoft.com/office/drawing/2014/chart" uri="{C3380CC4-5D6E-409C-BE32-E72D297353CC}">
              <c16:uniqueId val="{00000003-46FE-4BFE-9F79-6155B161F315}"/>
            </c:ext>
          </c:extLst>
        </c:ser>
        <c:ser>
          <c:idx val="4"/>
          <c:order val="4"/>
          <c:tx>
            <c:strRef>
              <c:f>Sheet1!$K$1</c:f>
              <c:strCache>
                <c:ptCount val="1"/>
                <c:pt idx="0">
                  <c:v>IA-TA-ER (n=15)</c:v>
                </c:pt>
              </c:strCache>
            </c:strRef>
          </c:tx>
          <c:spPr>
            <a:ln w="22225" cap="rnd">
              <a:solidFill>
                <a:schemeClr val="accent5">
                  <a:lumMod val="50000"/>
                </a:schemeClr>
              </a:solidFill>
              <a:round/>
            </a:ln>
            <a:effectLst/>
          </c:spPr>
          <c:marker>
            <c:symbol val="circle"/>
            <c:size val="5"/>
            <c:spPr>
              <a:solidFill>
                <a:schemeClr val="accent5">
                  <a:lumMod val="50000"/>
                </a:schemeClr>
              </a:solidFill>
              <a:ln w="9525">
                <a:solidFill>
                  <a:schemeClr val="accent5">
                    <a:lumMod val="50000"/>
                  </a:schemeClr>
                </a:solidFill>
              </a:ln>
              <a:effectLst/>
            </c:spPr>
          </c:marker>
          <c:errBars>
            <c:errDir val="y"/>
            <c:errBarType val="both"/>
            <c:errValType val="cust"/>
            <c:noEndCap val="0"/>
            <c:plus>
              <c:numRef>
                <c:f>Sheet1!$R$2:$R$10</c:f>
                <c:numCache>
                  <c:formatCode>General</c:formatCode>
                  <c:ptCount val="9"/>
                  <c:pt idx="0">
                    <c:v>0</c:v>
                  </c:pt>
                  <c:pt idx="1">
                    <c:v>4.9901</c:v>
                  </c:pt>
                  <c:pt idx="2">
                    <c:v>5.2454999999999998</c:v>
                  </c:pt>
                  <c:pt idx="3">
                    <c:v>5.1441999999999997</c:v>
                  </c:pt>
                  <c:pt idx="4">
                    <c:v>5.1379999999999999</c:v>
                  </c:pt>
                  <c:pt idx="5">
                    <c:v>4.9908999999999999</c:v>
                  </c:pt>
                  <c:pt idx="6">
                    <c:v>5.1346999999999996</c:v>
                  </c:pt>
                  <c:pt idx="7">
                    <c:v>4.9966999999999997</c:v>
                  </c:pt>
                  <c:pt idx="8">
                    <c:v>5.0579000000000001</c:v>
                  </c:pt>
                </c:numCache>
              </c:numRef>
            </c:plus>
            <c:minus>
              <c:numRef>
                <c:f>Sheet1!$R$2:$R$10</c:f>
                <c:numCache>
                  <c:formatCode>General</c:formatCode>
                  <c:ptCount val="9"/>
                  <c:pt idx="0">
                    <c:v>0</c:v>
                  </c:pt>
                  <c:pt idx="1">
                    <c:v>4.9901</c:v>
                  </c:pt>
                  <c:pt idx="2">
                    <c:v>5.2454999999999998</c:v>
                  </c:pt>
                  <c:pt idx="3">
                    <c:v>5.1441999999999997</c:v>
                  </c:pt>
                  <c:pt idx="4">
                    <c:v>5.1379999999999999</c:v>
                  </c:pt>
                  <c:pt idx="5">
                    <c:v>4.9908999999999999</c:v>
                  </c:pt>
                  <c:pt idx="6">
                    <c:v>5.1346999999999996</c:v>
                  </c:pt>
                  <c:pt idx="7">
                    <c:v>4.9966999999999997</c:v>
                  </c:pt>
                  <c:pt idx="8">
                    <c:v>5.0579000000000001</c:v>
                  </c:pt>
                </c:numCache>
              </c:numRef>
            </c:minus>
            <c:spPr>
              <a:noFill/>
              <a:ln w="9525" cap="flat" cmpd="sng" algn="ctr">
                <a:solidFill>
                  <a:schemeClr val="accent5">
                    <a:lumMod val="50000"/>
                  </a:schemeClr>
                </a:solidFill>
                <a:round/>
              </a:ln>
              <a:effectLst/>
            </c:spPr>
          </c:errBars>
          <c:xVal>
            <c:numRef>
              <c:f>Sheet1!$J$2:$J$10</c:f>
              <c:numCache>
                <c:formatCode>General</c:formatCode>
                <c:ptCount val="9"/>
                <c:pt idx="0">
                  <c:v>1.2</c:v>
                </c:pt>
                <c:pt idx="1">
                  <c:v>2.2000000000000002</c:v>
                </c:pt>
                <c:pt idx="2">
                  <c:v>3.2</c:v>
                </c:pt>
                <c:pt idx="3">
                  <c:v>4.2</c:v>
                </c:pt>
                <c:pt idx="4">
                  <c:v>5.2</c:v>
                </c:pt>
                <c:pt idx="5">
                  <c:v>6.2</c:v>
                </c:pt>
                <c:pt idx="6">
                  <c:v>7.2</c:v>
                </c:pt>
                <c:pt idx="7">
                  <c:v>8.1999999999999993</c:v>
                </c:pt>
                <c:pt idx="8">
                  <c:v>9.1999999999999993</c:v>
                </c:pt>
              </c:numCache>
            </c:numRef>
          </c:xVal>
          <c:yVal>
            <c:numRef>
              <c:f>Sheet1!$K$2:$K$10</c:f>
              <c:numCache>
                <c:formatCode>General</c:formatCode>
                <c:ptCount val="9"/>
                <c:pt idx="0">
                  <c:v>39.758200000000002</c:v>
                </c:pt>
                <c:pt idx="1">
                  <c:v>67.628699999999995</c:v>
                </c:pt>
                <c:pt idx="2">
                  <c:v>69.212400000000002</c:v>
                </c:pt>
                <c:pt idx="3">
                  <c:v>72.459299999999999</c:v>
                </c:pt>
                <c:pt idx="4">
                  <c:v>70.689400000000006</c:v>
                </c:pt>
                <c:pt idx="5">
                  <c:v>70.216200000000001</c:v>
                </c:pt>
                <c:pt idx="6">
                  <c:v>68.731999999999999</c:v>
                </c:pt>
                <c:pt idx="7">
                  <c:v>66.446399999999997</c:v>
                </c:pt>
                <c:pt idx="8">
                  <c:v>49.890999999999998</c:v>
                </c:pt>
              </c:numCache>
            </c:numRef>
          </c:yVal>
          <c:smooth val="0"/>
          <c:extLst>
            <c:ext xmlns:c16="http://schemas.microsoft.com/office/drawing/2014/chart" uri="{C3380CC4-5D6E-409C-BE32-E72D297353CC}">
              <c16:uniqueId val="{00000004-46FE-4BFE-9F79-6155B161F315}"/>
            </c:ext>
          </c:extLst>
        </c:ser>
        <c:dLbls>
          <c:showLegendKey val="0"/>
          <c:showVal val="0"/>
          <c:showCatName val="0"/>
          <c:showSerName val="0"/>
          <c:showPercent val="0"/>
          <c:showBubbleSize val="0"/>
        </c:dLbls>
        <c:axId val="365376448"/>
        <c:axId val="668250272"/>
      </c:scatterChart>
      <c:valAx>
        <c:axId val="365376448"/>
        <c:scaling>
          <c:orientation val="minMax"/>
        </c:scaling>
        <c:delete val="0"/>
        <c:axPos val="b"/>
        <c:numFmt formatCode="General" sourceLinked="1"/>
        <c:majorTickMark val="out"/>
        <c:minorTickMark val="none"/>
        <c:tickLblPos val="none"/>
        <c:spPr>
          <a:noFill/>
          <a:ln w="9525" cap="flat" cmpd="sng" algn="ctr">
            <a:solidFill>
              <a:schemeClr val="dk1"/>
            </a:solidFill>
            <a:prstDash val="solid"/>
            <a:miter lim="800000"/>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68250272"/>
        <c:crosses val="autoZero"/>
        <c:crossBetween val="midCat"/>
        <c:majorUnit val="1"/>
      </c:valAx>
      <c:valAx>
        <c:axId val="668250272"/>
        <c:scaling>
          <c:orientation val="minMax"/>
          <c:max val="80"/>
        </c:scaling>
        <c:delete val="0"/>
        <c:axPos val="l"/>
        <c:title>
          <c:tx>
            <c:rich>
              <a:bodyPr rot="-5400000" spcFirstLastPara="1" vertOverflow="ellipsis" vert="horz" wrap="square" anchor="ctr" anchorCtr="1"/>
              <a:lstStyle/>
              <a:p>
                <a:pPr>
                  <a:defRPr sz="1000" b="1" i="0" u="none" strike="noStrike" kern="1200" baseline="0">
                    <a:solidFill>
                      <a:schemeClr val="tx1"/>
                    </a:solidFill>
                    <a:latin typeface="+mn-lt"/>
                    <a:ea typeface="+mn-ea"/>
                    <a:cs typeface="+mn-cs"/>
                  </a:defRPr>
                </a:pPr>
                <a:r>
                  <a:rPr lang="en-US" sz="1000" b="1" dirty="0">
                    <a:solidFill>
                      <a:schemeClr val="tx1"/>
                    </a:solidFill>
                  </a:rPr>
                  <a:t>KOOS-JR functional score</a:t>
                </a:r>
              </a:p>
            </c:rich>
          </c:tx>
          <c:layout>
            <c:manualLayout>
              <c:xMode val="edge"/>
              <c:yMode val="edge"/>
              <c:x val="1.3221615965397032E-2"/>
              <c:y val="0.17396418519888135"/>
            </c:manualLayout>
          </c:layout>
          <c:overlay val="0"/>
          <c:spPr>
            <a:noFill/>
            <a:ln>
              <a:noFill/>
            </a:ln>
            <a:effectLst/>
          </c:spPr>
          <c:txPr>
            <a:bodyPr rot="-54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65376448"/>
        <c:crosses val="autoZero"/>
        <c:crossBetween val="midCat"/>
      </c:valAx>
      <c:spPr>
        <a:noFill/>
        <a:ln>
          <a:noFill/>
        </a:ln>
        <a:effectLst/>
      </c:spPr>
    </c:plotArea>
    <c:legend>
      <c:legendPos val="t"/>
      <c:layout>
        <c:manualLayout>
          <c:xMode val="edge"/>
          <c:yMode val="edge"/>
          <c:x val="0.14643366303619246"/>
          <c:y val="3.374660374977026E-2"/>
          <c:w val="0.84674012416007172"/>
          <c:h val="0.13043726652509627"/>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Cryo (n=48)</c:v>
                </c:pt>
              </c:strCache>
            </c:strRef>
          </c:tx>
          <c:spPr>
            <a:solidFill>
              <a:srgbClr val="C00000"/>
            </a:solidFill>
            <a:ln>
              <a:noFill/>
            </a:ln>
            <a:effectLst/>
          </c:spPr>
          <c:invertIfNegative val="0"/>
          <c:errBars>
            <c:errBarType val="plus"/>
            <c:errValType val="cust"/>
            <c:noEndCap val="0"/>
            <c:plus>
              <c:numRef>
                <c:f>Sheet1!$I$2:$I$9</c:f>
                <c:numCache>
                  <c:formatCode>General</c:formatCode>
                  <c:ptCount val="8"/>
                  <c:pt idx="0">
                    <c:v>3.6429</c:v>
                  </c:pt>
                  <c:pt idx="1">
                    <c:v>3.6288999999999998</c:v>
                  </c:pt>
                  <c:pt idx="2">
                    <c:v>3.6724999999999999</c:v>
                  </c:pt>
                  <c:pt idx="3">
                    <c:v>3.6543000000000001</c:v>
                  </c:pt>
                  <c:pt idx="4">
                    <c:v>3.6356999999999999</c:v>
                  </c:pt>
                  <c:pt idx="5">
                    <c:v>3.6919</c:v>
                  </c:pt>
                  <c:pt idx="6">
                    <c:v>3.6798999999999999</c:v>
                  </c:pt>
                  <c:pt idx="7">
                    <c:v>3.7886000000000002</c:v>
                  </c:pt>
                </c:numCache>
              </c:numRef>
            </c:plus>
            <c:minus>
              <c:numRef>
                <c:f>Sheet1!$I$2:$I$9</c:f>
                <c:numCache>
                  <c:formatCode>General</c:formatCode>
                  <c:ptCount val="8"/>
                  <c:pt idx="0">
                    <c:v>3.6429</c:v>
                  </c:pt>
                  <c:pt idx="1">
                    <c:v>3.6288999999999998</c:v>
                  </c:pt>
                  <c:pt idx="2">
                    <c:v>3.6724999999999999</c:v>
                  </c:pt>
                  <c:pt idx="3">
                    <c:v>3.6543000000000001</c:v>
                  </c:pt>
                  <c:pt idx="4">
                    <c:v>3.6356999999999999</c:v>
                  </c:pt>
                  <c:pt idx="5">
                    <c:v>3.6919</c:v>
                  </c:pt>
                  <c:pt idx="6">
                    <c:v>3.6798999999999999</c:v>
                  </c:pt>
                  <c:pt idx="7">
                    <c:v>3.7886000000000002</c:v>
                  </c:pt>
                </c:numCache>
              </c:numRef>
            </c:minus>
            <c:spPr>
              <a:noFill/>
              <a:ln w="9525" cap="flat" cmpd="sng" algn="ctr">
                <a:solidFill>
                  <a:schemeClr val="tx1"/>
                </a:solidFill>
                <a:round/>
              </a:ln>
              <a:effectLst/>
            </c:spPr>
          </c:errBars>
          <c:cat>
            <c:numRef>
              <c:f>Sheet1!$A$2:$A$9</c:f>
              <c:numCache>
                <c:formatCode>General</c:formatCode>
                <c:ptCount val="8"/>
                <c:pt idx="0">
                  <c:v>1</c:v>
                </c:pt>
                <c:pt idx="1">
                  <c:v>2</c:v>
                </c:pt>
                <c:pt idx="2">
                  <c:v>3</c:v>
                </c:pt>
                <c:pt idx="3">
                  <c:v>4</c:v>
                </c:pt>
                <c:pt idx="4">
                  <c:v>5</c:v>
                </c:pt>
                <c:pt idx="5">
                  <c:v>6</c:v>
                </c:pt>
                <c:pt idx="6">
                  <c:v>2</c:v>
                </c:pt>
                <c:pt idx="7">
                  <c:v>3</c:v>
                </c:pt>
              </c:numCache>
            </c:numRef>
          </c:cat>
          <c:val>
            <c:numRef>
              <c:f>Sheet1!$B$2:$B$9</c:f>
              <c:numCache>
                <c:formatCode>General</c:formatCode>
                <c:ptCount val="8"/>
                <c:pt idx="0">
                  <c:v>20.087900000000001</c:v>
                </c:pt>
                <c:pt idx="1">
                  <c:v>17.527999999999999</c:v>
                </c:pt>
                <c:pt idx="2">
                  <c:v>15.786099999999999</c:v>
                </c:pt>
                <c:pt idx="3">
                  <c:v>17.7441</c:v>
                </c:pt>
                <c:pt idx="4">
                  <c:v>18.102</c:v>
                </c:pt>
                <c:pt idx="5">
                  <c:v>16.244800000000001</c:v>
                </c:pt>
                <c:pt idx="6">
                  <c:v>18.750900000000001</c:v>
                </c:pt>
                <c:pt idx="7">
                  <c:v>13.9815</c:v>
                </c:pt>
              </c:numCache>
            </c:numRef>
          </c:val>
          <c:extLst>
            <c:ext xmlns:c16="http://schemas.microsoft.com/office/drawing/2014/chart" uri="{C3380CC4-5D6E-409C-BE32-E72D297353CC}">
              <c16:uniqueId val="{00000000-15A9-49BE-8067-07A1691706C4}"/>
            </c:ext>
          </c:extLst>
        </c:ser>
        <c:ser>
          <c:idx val="1"/>
          <c:order val="1"/>
          <c:tx>
            <c:strRef>
              <c:f>Sheet1!$C$1</c:f>
              <c:strCache>
                <c:ptCount val="1"/>
                <c:pt idx="0">
                  <c:v>IA-HA (n=21)</c:v>
                </c:pt>
              </c:strCache>
            </c:strRef>
          </c:tx>
          <c:spPr>
            <a:solidFill>
              <a:srgbClr val="0000FF"/>
            </a:solidFill>
            <a:ln>
              <a:noFill/>
            </a:ln>
            <a:effectLst/>
          </c:spPr>
          <c:invertIfNegative val="0"/>
          <c:errBars>
            <c:errBarType val="plus"/>
            <c:errValType val="cust"/>
            <c:noEndCap val="0"/>
            <c:plus>
              <c:numRef>
                <c:f>Sheet1!$J$2:$J$9</c:f>
                <c:numCache>
                  <c:formatCode>General</c:formatCode>
                  <c:ptCount val="8"/>
                  <c:pt idx="0">
                    <c:v>4.6654999999999998</c:v>
                  </c:pt>
                  <c:pt idx="1">
                    <c:v>4.6611000000000002</c:v>
                  </c:pt>
                  <c:pt idx="2">
                    <c:v>4.7385000000000002</c:v>
                  </c:pt>
                  <c:pt idx="3">
                    <c:v>4.6657000000000002</c:v>
                  </c:pt>
                  <c:pt idx="4">
                    <c:v>4.6265999999999998</c:v>
                  </c:pt>
                  <c:pt idx="5">
                    <c:v>4.7465000000000002</c:v>
                  </c:pt>
                  <c:pt idx="6">
                    <c:v>4.7023999999999999</c:v>
                  </c:pt>
                  <c:pt idx="7">
                    <c:v>4.7869999999999999</c:v>
                  </c:pt>
                </c:numCache>
              </c:numRef>
            </c:plus>
            <c:minus>
              <c:numRef>
                <c:f>Sheet1!$J$2:$J$9</c:f>
                <c:numCache>
                  <c:formatCode>General</c:formatCode>
                  <c:ptCount val="8"/>
                  <c:pt idx="0">
                    <c:v>4.6654999999999998</c:v>
                  </c:pt>
                  <c:pt idx="1">
                    <c:v>4.6611000000000002</c:v>
                  </c:pt>
                  <c:pt idx="2">
                    <c:v>4.7385000000000002</c:v>
                  </c:pt>
                  <c:pt idx="3">
                    <c:v>4.6657000000000002</c:v>
                  </c:pt>
                  <c:pt idx="4">
                    <c:v>4.6265999999999998</c:v>
                  </c:pt>
                  <c:pt idx="5">
                    <c:v>4.7465000000000002</c:v>
                  </c:pt>
                  <c:pt idx="6">
                    <c:v>4.7023999999999999</c:v>
                  </c:pt>
                  <c:pt idx="7">
                    <c:v>4.7869999999999999</c:v>
                  </c:pt>
                </c:numCache>
              </c:numRef>
            </c:minus>
            <c:spPr>
              <a:noFill/>
              <a:ln w="9525" cap="flat" cmpd="sng" algn="ctr">
                <a:solidFill>
                  <a:schemeClr val="dk1"/>
                </a:solidFill>
                <a:prstDash val="solid"/>
                <a:miter lim="800000"/>
              </a:ln>
              <a:effectLst/>
            </c:spPr>
          </c:errBars>
          <c:cat>
            <c:numRef>
              <c:f>Sheet1!$A$2:$A$9</c:f>
              <c:numCache>
                <c:formatCode>General</c:formatCode>
                <c:ptCount val="8"/>
                <c:pt idx="0">
                  <c:v>1</c:v>
                </c:pt>
                <c:pt idx="1">
                  <c:v>2</c:v>
                </c:pt>
                <c:pt idx="2">
                  <c:v>3</c:v>
                </c:pt>
                <c:pt idx="3">
                  <c:v>4</c:v>
                </c:pt>
                <c:pt idx="4">
                  <c:v>5</c:v>
                </c:pt>
                <c:pt idx="5">
                  <c:v>6</c:v>
                </c:pt>
                <c:pt idx="6">
                  <c:v>2</c:v>
                </c:pt>
                <c:pt idx="7">
                  <c:v>3</c:v>
                </c:pt>
              </c:numCache>
            </c:numRef>
          </c:cat>
          <c:val>
            <c:numRef>
              <c:f>Sheet1!$C$2:$C$9</c:f>
              <c:numCache>
                <c:formatCode>General</c:formatCode>
                <c:ptCount val="8"/>
                <c:pt idx="0">
                  <c:v>6.2755999999999998</c:v>
                </c:pt>
                <c:pt idx="1">
                  <c:v>12.906599999999999</c:v>
                </c:pt>
                <c:pt idx="2">
                  <c:v>13.268800000000001</c:v>
                </c:pt>
                <c:pt idx="3">
                  <c:v>7.5068000000000001</c:v>
                </c:pt>
                <c:pt idx="4">
                  <c:v>8.4787999999999997</c:v>
                </c:pt>
                <c:pt idx="5">
                  <c:v>11.462400000000001</c:v>
                </c:pt>
                <c:pt idx="6">
                  <c:v>10.1547</c:v>
                </c:pt>
                <c:pt idx="7">
                  <c:v>12.4107</c:v>
                </c:pt>
              </c:numCache>
            </c:numRef>
          </c:val>
          <c:extLst>
            <c:ext xmlns:c16="http://schemas.microsoft.com/office/drawing/2014/chart" uri="{C3380CC4-5D6E-409C-BE32-E72D297353CC}">
              <c16:uniqueId val="{00000001-15A9-49BE-8067-07A1691706C4}"/>
            </c:ext>
          </c:extLst>
        </c:ser>
        <c:ser>
          <c:idx val="2"/>
          <c:order val="2"/>
          <c:tx>
            <c:strRef>
              <c:f>Sheet1!$D$1</c:f>
              <c:strCache>
                <c:ptCount val="1"/>
                <c:pt idx="0">
                  <c:v>IA-NSAID (n=19)</c:v>
                </c:pt>
              </c:strCache>
            </c:strRef>
          </c:tx>
          <c:spPr>
            <a:solidFill>
              <a:schemeClr val="accent6">
                <a:lumMod val="60000"/>
                <a:lumOff val="40000"/>
              </a:schemeClr>
            </a:solidFill>
            <a:ln>
              <a:noFill/>
            </a:ln>
            <a:effectLst/>
          </c:spPr>
          <c:invertIfNegative val="0"/>
          <c:errBars>
            <c:errBarType val="plus"/>
            <c:errValType val="cust"/>
            <c:noEndCap val="0"/>
            <c:plus>
              <c:numRef>
                <c:f>Sheet1!$K$2:$K$9</c:f>
                <c:numCache>
                  <c:formatCode>General</c:formatCode>
                  <c:ptCount val="8"/>
                  <c:pt idx="0">
                    <c:v>5.4477000000000002</c:v>
                  </c:pt>
                  <c:pt idx="1">
                    <c:v>5.4065000000000003</c:v>
                  </c:pt>
                  <c:pt idx="2">
                    <c:v>5.8444000000000003</c:v>
                  </c:pt>
                  <c:pt idx="3">
                    <c:v>5.7675999999999998</c:v>
                  </c:pt>
                  <c:pt idx="4">
                    <c:v>5.6936</c:v>
                  </c:pt>
                  <c:pt idx="5">
                    <c:v>6.0906000000000002</c:v>
                  </c:pt>
                  <c:pt idx="6">
                    <c:v>6.0879000000000003</c:v>
                  </c:pt>
                  <c:pt idx="7">
                    <c:v>6.492</c:v>
                  </c:pt>
                </c:numCache>
              </c:numRef>
            </c:plus>
            <c:minus>
              <c:numRef>
                <c:f>Sheet1!$K$2:$K$9</c:f>
                <c:numCache>
                  <c:formatCode>General</c:formatCode>
                  <c:ptCount val="8"/>
                  <c:pt idx="0">
                    <c:v>5.4477000000000002</c:v>
                  </c:pt>
                  <c:pt idx="1">
                    <c:v>5.4065000000000003</c:v>
                  </c:pt>
                  <c:pt idx="2">
                    <c:v>5.8444000000000003</c:v>
                  </c:pt>
                  <c:pt idx="3">
                    <c:v>5.7675999999999998</c:v>
                  </c:pt>
                  <c:pt idx="4">
                    <c:v>5.6936</c:v>
                  </c:pt>
                  <c:pt idx="5">
                    <c:v>6.0906000000000002</c:v>
                  </c:pt>
                  <c:pt idx="6">
                    <c:v>6.0879000000000003</c:v>
                  </c:pt>
                  <c:pt idx="7">
                    <c:v>6.492</c:v>
                  </c:pt>
                </c:numCache>
              </c:numRef>
            </c:minus>
            <c:spPr>
              <a:noFill/>
              <a:ln w="9525" cap="flat" cmpd="sng" algn="ctr">
                <a:solidFill>
                  <a:schemeClr val="dk1"/>
                </a:solidFill>
                <a:prstDash val="solid"/>
                <a:miter lim="800000"/>
              </a:ln>
              <a:effectLst/>
            </c:spPr>
          </c:errBars>
          <c:cat>
            <c:numRef>
              <c:f>Sheet1!$A$2:$A$9</c:f>
              <c:numCache>
                <c:formatCode>General</c:formatCode>
                <c:ptCount val="8"/>
                <c:pt idx="0">
                  <c:v>1</c:v>
                </c:pt>
                <c:pt idx="1">
                  <c:v>2</c:v>
                </c:pt>
                <c:pt idx="2">
                  <c:v>3</c:v>
                </c:pt>
                <c:pt idx="3">
                  <c:v>4</c:v>
                </c:pt>
                <c:pt idx="4">
                  <c:v>5</c:v>
                </c:pt>
                <c:pt idx="5">
                  <c:v>6</c:v>
                </c:pt>
                <c:pt idx="6">
                  <c:v>2</c:v>
                </c:pt>
                <c:pt idx="7">
                  <c:v>3</c:v>
                </c:pt>
              </c:numCache>
            </c:numRef>
          </c:cat>
          <c:val>
            <c:numRef>
              <c:f>Sheet1!$D$2:$D$9</c:f>
              <c:numCache>
                <c:formatCode>General</c:formatCode>
                <c:ptCount val="8"/>
                <c:pt idx="0">
                  <c:v>10.422000000000001</c:v>
                </c:pt>
                <c:pt idx="1">
                  <c:v>9.7047000000000008</c:v>
                </c:pt>
                <c:pt idx="2">
                  <c:v>8.2873000000000001</c:v>
                </c:pt>
                <c:pt idx="3">
                  <c:v>10.4755</c:v>
                </c:pt>
                <c:pt idx="4">
                  <c:v>8.3214000000000006</c:v>
                </c:pt>
                <c:pt idx="5">
                  <c:v>6.1333000000000002</c:v>
                </c:pt>
                <c:pt idx="6">
                  <c:v>7.7637</c:v>
                </c:pt>
                <c:pt idx="7">
                  <c:v>7.8897000000000004</c:v>
                </c:pt>
              </c:numCache>
            </c:numRef>
          </c:val>
          <c:extLst>
            <c:ext xmlns:c16="http://schemas.microsoft.com/office/drawing/2014/chart" uri="{C3380CC4-5D6E-409C-BE32-E72D297353CC}">
              <c16:uniqueId val="{00000002-15A9-49BE-8067-07A1691706C4}"/>
            </c:ext>
          </c:extLst>
        </c:ser>
        <c:ser>
          <c:idx val="3"/>
          <c:order val="3"/>
          <c:tx>
            <c:strRef>
              <c:f>Sheet1!$E$1</c:f>
              <c:strCache>
                <c:ptCount val="1"/>
                <c:pt idx="0">
                  <c:v>IA-CS (n=75)</c:v>
                </c:pt>
              </c:strCache>
            </c:strRef>
          </c:tx>
          <c:spPr>
            <a:solidFill>
              <a:schemeClr val="accent5">
                <a:lumMod val="25000"/>
              </a:schemeClr>
            </a:solidFill>
            <a:ln>
              <a:noFill/>
            </a:ln>
            <a:effectLst/>
          </c:spPr>
          <c:invertIfNegative val="0"/>
          <c:errBars>
            <c:errBarType val="plus"/>
            <c:errValType val="cust"/>
            <c:noEndCap val="0"/>
            <c:plus>
              <c:numRef>
                <c:f>Sheet1!$L$2:$L$9</c:f>
                <c:numCache>
                  <c:formatCode>General</c:formatCode>
                  <c:ptCount val="8"/>
                  <c:pt idx="0">
                    <c:v>3.0653999999999999</c:v>
                  </c:pt>
                  <c:pt idx="1">
                    <c:v>3.0621999999999998</c:v>
                  </c:pt>
                  <c:pt idx="2">
                    <c:v>3.1030000000000002</c:v>
                  </c:pt>
                  <c:pt idx="3">
                    <c:v>3.1488</c:v>
                  </c:pt>
                  <c:pt idx="4">
                    <c:v>3.0695999999999999</c:v>
                  </c:pt>
                  <c:pt idx="5">
                    <c:v>3.2057000000000002</c:v>
                  </c:pt>
                  <c:pt idx="6">
                    <c:v>3.1107</c:v>
                  </c:pt>
                  <c:pt idx="7">
                    <c:v>3.1812</c:v>
                  </c:pt>
                </c:numCache>
              </c:numRef>
            </c:plus>
            <c:minus>
              <c:numRef>
                <c:f>Sheet1!$L$2:$L$9</c:f>
                <c:numCache>
                  <c:formatCode>General</c:formatCode>
                  <c:ptCount val="8"/>
                  <c:pt idx="0">
                    <c:v>3.0653999999999999</c:v>
                  </c:pt>
                  <c:pt idx="1">
                    <c:v>3.0621999999999998</c:v>
                  </c:pt>
                  <c:pt idx="2">
                    <c:v>3.1030000000000002</c:v>
                  </c:pt>
                  <c:pt idx="3">
                    <c:v>3.1488</c:v>
                  </c:pt>
                  <c:pt idx="4">
                    <c:v>3.0695999999999999</c:v>
                  </c:pt>
                  <c:pt idx="5">
                    <c:v>3.2057000000000002</c:v>
                  </c:pt>
                  <c:pt idx="6">
                    <c:v>3.1107</c:v>
                  </c:pt>
                  <c:pt idx="7">
                    <c:v>3.1812</c:v>
                  </c:pt>
                </c:numCache>
              </c:numRef>
            </c:minus>
            <c:spPr>
              <a:noFill/>
              <a:ln w="9525" cap="flat" cmpd="sng" algn="ctr">
                <a:solidFill>
                  <a:schemeClr val="dk1"/>
                </a:solidFill>
                <a:prstDash val="solid"/>
                <a:miter lim="800000"/>
              </a:ln>
              <a:effectLst/>
            </c:spPr>
          </c:errBars>
          <c:cat>
            <c:numRef>
              <c:f>Sheet1!$A$2:$A$9</c:f>
              <c:numCache>
                <c:formatCode>General</c:formatCode>
                <c:ptCount val="8"/>
                <c:pt idx="0">
                  <c:v>1</c:v>
                </c:pt>
                <c:pt idx="1">
                  <c:v>2</c:v>
                </c:pt>
                <c:pt idx="2">
                  <c:v>3</c:v>
                </c:pt>
                <c:pt idx="3">
                  <c:v>4</c:v>
                </c:pt>
                <c:pt idx="4">
                  <c:v>5</c:v>
                </c:pt>
                <c:pt idx="5">
                  <c:v>6</c:v>
                </c:pt>
                <c:pt idx="6">
                  <c:v>2</c:v>
                </c:pt>
                <c:pt idx="7">
                  <c:v>3</c:v>
                </c:pt>
              </c:numCache>
            </c:numRef>
          </c:cat>
          <c:val>
            <c:numRef>
              <c:f>Sheet1!$E$2:$E$9</c:f>
              <c:numCache>
                <c:formatCode>General</c:formatCode>
                <c:ptCount val="8"/>
                <c:pt idx="0">
                  <c:v>10.3866</c:v>
                </c:pt>
                <c:pt idx="1">
                  <c:v>13.5951</c:v>
                </c:pt>
                <c:pt idx="2">
                  <c:v>12.791399999999999</c:v>
                </c:pt>
                <c:pt idx="3">
                  <c:v>11.458600000000001</c:v>
                </c:pt>
                <c:pt idx="4">
                  <c:v>9.0783000000000005</c:v>
                </c:pt>
                <c:pt idx="5">
                  <c:v>8.1687999999999992</c:v>
                </c:pt>
                <c:pt idx="6">
                  <c:v>5.5909000000000004</c:v>
                </c:pt>
                <c:pt idx="7">
                  <c:v>3.3828</c:v>
                </c:pt>
              </c:numCache>
            </c:numRef>
          </c:val>
          <c:extLst>
            <c:ext xmlns:c16="http://schemas.microsoft.com/office/drawing/2014/chart" uri="{C3380CC4-5D6E-409C-BE32-E72D297353CC}">
              <c16:uniqueId val="{00000003-15A9-49BE-8067-07A1691706C4}"/>
            </c:ext>
          </c:extLst>
        </c:ser>
        <c:ser>
          <c:idx val="4"/>
          <c:order val="4"/>
          <c:tx>
            <c:strRef>
              <c:f>Sheet1!$F$1</c:f>
              <c:strCache>
                <c:ptCount val="1"/>
                <c:pt idx="0">
                  <c:v>IA-TA-ER (n=15)</c:v>
                </c:pt>
              </c:strCache>
            </c:strRef>
          </c:tx>
          <c:spPr>
            <a:solidFill>
              <a:schemeClr val="accent5">
                <a:lumMod val="50000"/>
              </a:schemeClr>
            </a:solidFill>
            <a:ln>
              <a:noFill/>
            </a:ln>
            <a:effectLst/>
          </c:spPr>
          <c:invertIfNegative val="0"/>
          <c:errBars>
            <c:errBarType val="plus"/>
            <c:errValType val="cust"/>
            <c:noEndCap val="0"/>
            <c:plus>
              <c:numRef>
                <c:f>Sheet1!$M$2:$M$9</c:f>
                <c:numCache>
                  <c:formatCode>General</c:formatCode>
                  <c:ptCount val="8"/>
                  <c:pt idx="0">
                    <c:v>5.4029999999999996</c:v>
                  </c:pt>
                  <c:pt idx="1">
                    <c:v>5.6406000000000001</c:v>
                  </c:pt>
                  <c:pt idx="2">
                    <c:v>5.5464000000000002</c:v>
                  </c:pt>
                  <c:pt idx="3">
                    <c:v>5.5395000000000003</c:v>
                  </c:pt>
                  <c:pt idx="4">
                    <c:v>5.4038000000000004</c:v>
                  </c:pt>
                  <c:pt idx="5">
                    <c:v>5.5374999999999996</c:v>
                  </c:pt>
                  <c:pt idx="6">
                    <c:v>5.4090999999999996</c:v>
                  </c:pt>
                  <c:pt idx="7">
                    <c:v>5.4669999999999996</c:v>
                  </c:pt>
                </c:numCache>
              </c:numRef>
            </c:plus>
            <c:minus>
              <c:numRef>
                <c:f>Sheet1!$M$2:$M$9</c:f>
                <c:numCache>
                  <c:formatCode>General</c:formatCode>
                  <c:ptCount val="8"/>
                  <c:pt idx="0">
                    <c:v>5.4029999999999996</c:v>
                  </c:pt>
                  <c:pt idx="1">
                    <c:v>5.6406000000000001</c:v>
                  </c:pt>
                  <c:pt idx="2">
                    <c:v>5.5464000000000002</c:v>
                  </c:pt>
                  <c:pt idx="3">
                    <c:v>5.5395000000000003</c:v>
                  </c:pt>
                  <c:pt idx="4">
                    <c:v>5.4038000000000004</c:v>
                  </c:pt>
                  <c:pt idx="5">
                    <c:v>5.5374999999999996</c:v>
                  </c:pt>
                  <c:pt idx="6">
                    <c:v>5.4090999999999996</c:v>
                  </c:pt>
                  <c:pt idx="7">
                    <c:v>5.4669999999999996</c:v>
                  </c:pt>
                </c:numCache>
              </c:numRef>
            </c:minus>
            <c:spPr>
              <a:noFill/>
              <a:ln w="9525" cap="flat" cmpd="sng" algn="ctr">
                <a:solidFill>
                  <a:schemeClr val="tx1"/>
                </a:solidFill>
                <a:round/>
              </a:ln>
              <a:effectLst/>
            </c:spPr>
          </c:errBars>
          <c:cat>
            <c:numRef>
              <c:f>Sheet1!$A$2:$A$9</c:f>
              <c:numCache>
                <c:formatCode>General</c:formatCode>
                <c:ptCount val="8"/>
                <c:pt idx="0">
                  <c:v>1</c:v>
                </c:pt>
                <c:pt idx="1">
                  <c:v>2</c:v>
                </c:pt>
                <c:pt idx="2">
                  <c:v>3</c:v>
                </c:pt>
                <c:pt idx="3">
                  <c:v>4</c:v>
                </c:pt>
                <c:pt idx="4">
                  <c:v>5</c:v>
                </c:pt>
                <c:pt idx="5">
                  <c:v>6</c:v>
                </c:pt>
                <c:pt idx="6">
                  <c:v>2</c:v>
                </c:pt>
                <c:pt idx="7">
                  <c:v>3</c:v>
                </c:pt>
              </c:numCache>
            </c:numRef>
          </c:cat>
          <c:val>
            <c:numRef>
              <c:f>Sheet1!$F$2:$F$9</c:f>
              <c:numCache>
                <c:formatCode>General</c:formatCode>
                <c:ptCount val="8"/>
                <c:pt idx="0">
                  <c:v>27.56</c:v>
                </c:pt>
                <c:pt idx="1">
                  <c:v>29.190999999999999</c:v>
                </c:pt>
                <c:pt idx="2">
                  <c:v>32.403599999999997</c:v>
                </c:pt>
                <c:pt idx="3">
                  <c:v>30.708200000000001</c:v>
                </c:pt>
                <c:pt idx="4">
                  <c:v>30.190799999999999</c:v>
                </c:pt>
                <c:pt idx="5">
                  <c:v>28.693000000000001</c:v>
                </c:pt>
                <c:pt idx="6">
                  <c:v>26.4636</c:v>
                </c:pt>
                <c:pt idx="7">
                  <c:v>9.7593999999999994</c:v>
                </c:pt>
              </c:numCache>
            </c:numRef>
          </c:val>
          <c:extLst>
            <c:ext xmlns:c16="http://schemas.microsoft.com/office/drawing/2014/chart" uri="{C3380CC4-5D6E-409C-BE32-E72D297353CC}">
              <c16:uniqueId val="{00000004-15A9-49BE-8067-07A1691706C4}"/>
            </c:ext>
          </c:extLst>
        </c:ser>
        <c:dLbls>
          <c:showLegendKey val="0"/>
          <c:showVal val="0"/>
          <c:showCatName val="0"/>
          <c:showSerName val="0"/>
          <c:showPercent val="0"/>
          <c:showBubbleSize val="0"/>
        </c:dLbls>
        <c:gapWidth val="150"/>
        <c:overlap val="-5"/>
        <c:axId val="1919587295"/>
        <c:axId val="1190266512"/>
      </c:barChart>
      <c:catAx>
        <c:axId val="1919587295"/>
        <c:scaling>
          <c:orientation val="minMax"/>
        </c:scaling>
        <c:delete val="0"/>
        <c:axPos val="b"/>
        <c:numFmt formatCode="General" sourceLinked="1"/>
        <c:majorTickMark val="none"/>
        <c:minorTickMark val="none"/>
        <c:tickLblPos val="high"/>
        <c:spPr>
          <a:noFill/>
          <a:ln w="9525" cap="flat" cmpd="sng" algn="ctr">
            <a:solidFill>
              <a:schemeClr val="dk1"/>
            </a:solidFill>
            <a:prstDash val="solid"/>
            <a:miter lim="800000"/>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190266512"/>
        <c:crosses val="autoZero"/>
        <c:auto val="1"/>
        <c:lblAlgn val="ctr"/>
        <c:lblOffset val="100"/>
        <c:noMultiLvlLbl val="0"/>
      </c:catAx>
      <c:valAx>
        <c:axId val="1190266512"/>
        <c:scaling>
          <c:orientation val="minMax"/>
          <c:max val="40"/>
        </c:scaling>
        <c:delete val="0"/>
        <c:axPos val="l"/>
        <c:title>
          <c:tx>
            <c:rich>
              <a:bodyPr rot="-5400000" spcFirstLastPara="1" vertOverflow="ellipsis" vert="horz" wrap="square" anchor="ctr" anchorCtr="1"/>
              <a:lstStyle/>
              <a:p>
                <a:pPr>
                  <a:defRPr sz="900" b="1" i="0" u="none" strike="noStrike" kern="1200" baseline="0">
                    <a:solidFill>
                      <a:schemeClr val="tx1"/>
                    </a:solidFill>
                    <a:latin typeface="+mn-lt"/>
                    <a:ea typeface="+mn-ea"/>
                    <a:cs typeface="+mn-cs"/>
                  </a:defRPr>
                </a:pPr>
                <a:r>
                  <a:rPr lang="en-US" sz="900" b="1" i="0" u="none" strike="noStrike" kern="1200" baseline="0" dirty="0">
                    <a:solidFill>
                      <a:srgbClr val="000000"/>
                    </a:solidFill>
                  </a:rPr>
                  <a:t>KOOS-JR functional score improvement from baseline</a:t>
                </a:r>
              </a:p>
            </c:rich>
          </c:tx>
          <c:layout>
            <c:manualLayout>
              <c:xMode val="edge"/>
              <c:yMode val="edge"/>
              <c:x val="2.771675484377571E-3"/>
              <c:y val="0.14290377762232856"/>
            </c:manualLayout>
          </c:layout>
          <c:overlay val="0"/>
          <c:spPr>
            <a:noFill/>
            <a:ln>
              <a:noFill/>
            </a:ln>
            <a:effectLst/>
          </c:spPr>
          <c:txPr>
            <a:bodyPr rot="-54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919587295"/>
        <c:crosses val="autoZero"/>
        <c:crossBetween val="between"/>
      </c:valAx>
      <c:spPr>
        <a:noFill/>
        <a:ln>
          <a:noFill/>
        </a:ln>
        <a:effectLst/>
      </c:spPr>
    </c:plotArea>
    <c:legend>
      <c:legendPos val="b"/>
      <c:layout>
        <c:manualLayout>
          <c:xMode val="edge"/>
          <c:yMode val="edge"/>
          <c:x val="3.0968344847062439E-2"/>
          <c:y val="0.83542962793298625"/>
          <c:w val="0.95746503869651811"/>
          <c:h val="0.15932911969658514"/>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41C39"/>
            </a:solidFill>
            <a:ln>
              <a:noFill/>
            </a:ln>
          </c:spPr>
          <c:dPt>
            <c:idx val="0"/>
            <c:bubble3D val="0"/>
            <c:spPr>
              <a:solidFill>
                <a:schemeClr val="accent5">
                  <a:lumMod val="25000"/>
                </a:schemeClr>
              </a:solidFill>
              <a:ln w="19050">
                <a:noFill/>
              </a:ln>
              <a:effectLst/>
            </c:spPr>
            <c:extLst>
              <c:ext xmlns:c16="http://schemas.microsoft.com/office/drawing/2014/chart" uri="{C3380CC4-5D6E-409C-BE32-E72D297353CC}">
                <c16:uniqueId val="{00000001-D416-44C1-88F3-1FC68B22201E}"/>
              </c:ext>
            </c:extLst>
          </c:dPt>
          <c:dPt>
            <c:idx val="1"/>
            <c:bubble3D val="0"/>
            <c:spPr>
              <a:solidFill>
                <a:srgbClr val="BD2929"/>
              </a:solidFill>
              <a:ln w="19050">
                <a:noFill/>
              </a:ln>
              <a:effectLst/>
            </c:spPr>
            <c:extLst>
              <c:ext xmlns:c16="http://schemas.microsoft.com/office/drawing/2014/chart" uri="{C3380CC4-5D6E-409C-BE32-E72D297353CC}">
                <c16:uniqueId val="{00000003-D416-44C1-88F3-1FC68B22201E}"/>
              </c:ext>
            </c:extLst>
          </c:dPt>
          <c:dPt>
            <c:idx val="2"/>
            <c:bubble3D val="0"/>
            <c:spPr>
              <a:solidFill>
                <a:srgbClr val="E41C39"/>
              </a:solidFill>
              <a:ln w="19050">
                <a:noFill/>
              </a:ln>
              <a:effectLst/>
            </c:spPr>
            <c:extLst>
              <c:ext xmlns:c16="http://schemas.microsoft.com/office/drawing/2014/chart" uri="{C3380CC4-5D6E-409C-BE32-E72D297353CC}">
                <c16:uniqueId val="{00000005-D416-44C1-88F3-1FC68B22201E}"/>
              </c:ext>
            </c:extLst>
          </c:dPt>
          <c:dLbls>
            <c:delete val="1"/>
          </c:dLbls>
          <c:cat>
            <c:strRef>
              <c:f>Sheet1!$A$2:$A$3</c:f>
              <c:strCache>
                <c:ptCount val="2"/>
                <c:pt idx="0">
                  <c:v>Opioid use</c:v>
                </c:pt>
                <c:pt idx="1">
                  <c:v>No opioid use</c:v>
                </c:pt>
              </c:strCache>
            </c:strRef>
          </c:cat>
          <c:val>
            <c:numRef>
              <c:f>Sheet1!$B$2:$B$3</c:f>
              <c:numCache>
                <c:formatCode>General</c:formatCode>
                <c:ptCount val="2"/>
                <c:pt idx="0">
                  <c:v>21</c:v>
                </c:pt>
                <c:pt idx="1">
                  <c:v>79</c:v>
                </c:pt>
              </c:numCache>
            </c:numRef>
          </c:val>
          <c:extLst>
            <c:ext xmlns:c16="http://schemas.microsoft.com/office/drawing/2014/chart" uri="{C3380CC4-5D6E-409C-BE32-E72D297353CC}">
              <c16:uniqueId val="{00000006-D416-44C1-88F3-1FC68B22201E}"/>
            </c:ext>
          </c:extLst>
        </c:ser>
        <c:dLbls>
          <c:showLegendKey val="0"/>
          <c:showVal val="1"/>
          <c:showCatName val="0"/>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D659FFB-518A-8F02-18D0-3719EF573008}"/>
              </a:ext>
            </a:extLst>
          </p:cNvPr>
          <p:cNvSpPr>
            <a:spLocks noGrp="1" noChangeArrowheads="1"/>
          </p:cNvSpPr>
          <p:nvPr>
            <p:ph type="hdr" sz="quarter"/>
          </p:nvPr>
        </p:nvSpPr>
        <p:spPr bwMode="auto">
          <a:xfrm>
            <a:off x="0" y="0"/>
            <a:ext cx="3076363" cy="469265"/>
          </a:xfrm>
          <a:prstGeom prst="rect">
            <a:avLst/>
          </a:prstGeom>
          <a:noFill/>
          <a:ln w="9525">
            <a:noFill/>
            <a:miter lim="800000"/>
            <a:headEnd/>
            <a:tailEnd/>
          </a:ln>
          <a:effectLst/>
        </p:spPr>
        <p:txBody>
          <a:bodyPr vert="horz" wrap="square" lIns="94192" tIns="47096" rIns="94192" bIns="47096" numCol="1" anchor="t" anchorCtr="0" compatLnSpc="1">
            <a:prstTxWarp prst="textNoShape">
              <a:avLst/>
            </a:prstTxWarp>
          </a:bodyPr>
          <a:lstStyle>
            <a:lvl1pPr eaLnBrk="1" hangingPunct="1">
              <a:defRPr sz="1200">
                <a:latin typeface="Arial" charset="0"/>
                <a:ea typeface="+mn-ea"/>
                <a:cs typeface="Arial" charset="0"/>
              </a:defRPr>
            </a:lvl1pPr>
          </a:lstStyle>
          <a:p>
            <a:pPr>
              <a:defRPr/>
            </a:pPr>
            <a:endParaRPr lang="en-US" dirty="0"/>
          </a:p>
        </p:txBody>
      </p:sp>
      <p:sp>
        <p:nvSpPr>
          <p:cNvPr id="4099" name="Rectangle 3">
            <a:extLst>
              <a:ext uri="{FF2B5EF4-FFF2-40B4-BE49-F238E27FC236}">
                <a16:creationId xmlns:a16="http://schemas.microsoft.com/office/drawing/2014/main" id="{25EAA27B-EF08-7D22-2061-1296B803C053}"/>
              </a:ext>
            </a:extLst>
          </p:cNvPr>
          <p:cNvSpPr>
            <a:spLocks noGrp="1" noChangeArrowheads="1"/>
          </p:cNvSpPr>
          <p:nvPr>
            <p:ph type="dt" sz="quarter" idx="1"/>
          </p:nvPr>
        </p:nvSpPr>
        <p:spPr bwMode="auto">
          <a:xfrm>
            <a:off x="4021294" y="0"/>
            <a:ext cx="3076363" cy="469265"/>
          </a:xfrm>
          <a:prstGeom prst="rect">
            <a:avLst/>
          </a:prstGeom>
          <a:noFill/>
          <a:ln w="9525">
            <a:noFill/>
            <a:miter lim="800000"/>
            <a:headEnd/>
            <a:tailEnd/>
          </a:ln>
          <a:effectLst/>
        </p:spPr>
        <p:txBody>
          <a:bodyPr vert="horz" wrap="square" lIns="94192" tIns="47096" rIns="94192" bIns="47096" numCol="1" anchor="t" anchorCtr="0" compatLnSpc="1">
            <a:prstTxWarp prst="textNoShape">
              <a:avLst/>
            </a:prstTxWarp>
          </a:bodyPr>
          <a:lstStyle>
            <a:lvl1pPr algn="r" eaLnBrk="1" hangingPunct="1">
              <a:defRPr sz="1200">
                <a:latin typeface="Arial" charset="0"/>
                <a:ea typeface="+mn-ea"/>
                <a:cs typeface="Arial" charset="0"/>
              </a:defRPr>
            </a:lvl1pPr>
          </a:lstStyle>
          <a:p>
            <a:pPr>
              <a:defRPr/>
            </a:pPr>
            <a:endParaRPr lang="en-US" dirty="0"/>
          </a:p>
        </p:txBody>
      </p:sp>
      <p:sp>
        <p:nvSpPr>
          <p:cNvPr id="4100" name="Rectangle 4">
            <a:extLst>
              <a:ext uri="{FF2B5EF4-FFF2-40B4-BE49-F238E27FC236}">
                <a16:creationId xmlns:a16="http://schemas.microsoft.com/office/drawing/2014/main" id="{AA88DD3F-2CF4-163A-DCBB-313E76E1AD92}"/>
              </a:ext>
            </a:extLst>
          </p:cNvPr>
          <p:cNvSpPr>
            <a:spLocks noGrp="1" noChangeArrowheads="1"/>
          </p:cNvSpPr>
          <p:nvPr>
            <p:ph type="ftr" sz="quarter" idx="2"/>
          </p:nvPr>
        </p:nvSpPr>
        <p:spPr bwMode="auto">
          <a:xfrm>
            <a:off x="0" y="8914406"/>
            <a:ext cx="3076363" cy="469265"/>
          </a:xfrm>
          <a:prstGeom prst="rect">
            <a:avLst/>
          </a:prstGeom>
          <a:noFill/>
          <a:ln w="9525">
            <a:noFill/>
            <a:miter lim="800000"/>
            <a:headEnd/>
            <a:tailEnd/>
          </a:ln>
          <a:effectLst/>
        </p:spPr>
        <p:txBody>
          <a:bodyPr vert="horz" wrap="square" lIns="94192" tIns="47096" rIns="94192" bIns="47096" numCol="1" anchor="b" anchorCtr="0" compatLnSpc="1">
            <a:prstTxWarp prst="textNoShape">
              <a:avLst/>
            </a:prstTxWarp>
          </a:bodyPr>
          <a:lstStyle>
            <a:lvl1pPr eaLnBrk="1" hangingPunct="1">
              <a:defRPr sz="1200">
                <a:latin typeface="Arial" charset="0"/>
                <a:ea typeface="+mn-ea"/>
                <a:cs typeface="Arial" charset="0"/>
              </a:defRPr>
            </a:lvl1pPr>
          </a:lstStyle>
          <a:p>
            <a:pPr>
              <a:defRPr/>
            </a:pPr>
            <a:endParaRPr lang="en-US" dirty="0"/>
          </a:p>
        </p:txBody>
      </p:sp>
      <p:sp>
        <p:nvSpPr>
          <p:cNvPr id="4101" name="Rectangle 5">
            <a:extLst>
              <a:ext uri="{FF2B5EF4-FFF2-40B4-BE49-F238E27FC236}">
                <a16:creationId xmlns:a16="http://schemas.microsoft.com/office/drawing/2014/main" id="{3769FEFD-D988-E7FC-7FF0-73FE48977D81}"/>
              </a:ext>
            </a:extLst>
          </p:cNvPr>
          <p:cNvSpPr>
            <a:spLocks noGrp="1" noChangeArrowheads="1"/>
          </p:cNvSpPr>
          <p:nvPr>
            <p:ph type="sldNum" sz="quarter" idx="3"/>
          </p:nvPr>
        </p:nvSpPr>
        <p:spPr bwMode="auto">
          <a:xfrm>
            <a:off x="4021294" y="8914406"/>
            <a:ext cx="3076363" cy="469265"/>
          </a:xfrm>
          <a:prstGeom prst="rect">
            <a:avLst/>
          </a:prstGeom>
          <a:noFill/>
          <a:ln w="9525">
            <a:noFill/>
            <a:miter lim="800000"/>
            <a:headEnd/>
            <a:tailEnd/>
          </a:ln>
          <a:effectLst/>
        </p:spPr>
        <p:txBody>
          <a:bodyPr vert="horz" wrap="square" lIns="94192" tIns="47096" rIns="94192" bIns="47096" numCol="1" anchor="b" anchorCtr="0" compatLnSpc="1">
            <a:prstTxWarp prst="textNoShape">
              <a:avLst/>
            </a:prstTxWarp>
          </a:bodyPr>
          <a:lstStyle>
            <a:lvl1pPr algn="r" eaLnBrk="1" hangingPunct="1">
              <a:defRPr sz="1200" smtClean="0"/>
            </a:lvl1pPr>
          </a:lstStyle>
          <a:p>
            <a:pPr>
              <a:defRPr/>
            </a:pPr>
            <a:fld id="{8871F9E0-B146-4076-BB38-95CBAAA54441}"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131E11-E92D-AC86-FC24-DAB11804356C}"/>
              </a:ext>
            </a:extLst>
          </p:cNvPr>
          <p:cNvSpPr>
            <a:spLocks noGrp="1"/>
          </p:cNvSpPr>
          <p:nvPr>
            <p:ph type="hdr" sz="quarter"/>
          </p:nvPr>
        </p:nvSpPr>
        <p:spPr>
          <a:xfrm>
            <a:off x="0" y="0"/>
            <a:ext cx="3076363" cy="469265"/>
          </a:xfrm>
          <a:prstGeom prst="rect">
            <a:avLst/>
          </a:prstGeom>
        </p:spPr>
        <p:txBody>
          <a:bodyPr vert="horz" lIns="94192" tIns="47096" rIns="94192" bIns="47096" rtlCol="0"/>
          <a:lstStyle>
            <a:lvl1pPr algn="l" eaLnBrk="1" hangingPunct="1">
              <a:defRPr sz="1200">
                <a:latin typeface="Arial" charset="0"/>
                <a:ea typeface="+mn-ea"/>
                <a:cs typeface="Arial" charset="0"/>
              </a:defRPr>
            </a:lvl1pPr>
          </a:lstStyle>
          <a:p>
            <a:pPr>
              <a:defRPr/>
            </a:pPr>
            <a:endParaRPr lang="en-US" dirty="0"/>
          </a:p>
        </p:txBody>
      </p:sp>
      <p:sp>
        <p:nvSpPr>
          <p:cNvPr id="3" name="Date Placeholder 2">
            <a:extLst>
              <a:ext uri="{FF2B5EF4-FFF2-40B4-BE49-F238E27FC236}">
                <a16:creationId xmlns:a16="http://schemas.microsoft.com/office/drawing/2014/main" id="{A254336D-0853-0C45-8598-45C34DFDD52E}"/>
              </a:ext>
            </a:extLst>
          </p:cNvPr>
          <p:cNvSpPr>
            <a:spLocks noGrp="1"/>
          </p:cNvSpPr>
          <p:nvPr>
            <p:ph type="dt" idx="1"/>
          </p:nvPr>
        </p:nvSpPr>
        <p:spPr>
          <a:xfrm>
            <a:off x="4021294" y="0"/>
            <a:ext cx="3076363" cy="469265"/>
          </a:xfrm>
          <a:prstGeom prst="rect">
            <a:avLst/>
          </a:prstGeom>
        </p:spPr>
        <p:txBody>
          <a:bodyPr vert="horz" wrap="square" lIns="94192" tIns="47096" rIns="94192" bIns="47096" numCol="1" anchor="t" anchorCtr="0" compatLnSpc="1">
            <a:prstTxWarp prst="textNoShape">
              <a:avLst/>
            </a:prstTxWarp>
          </a:bodyPr>
          <a:lstStyle>
            <a:lvl1pPr algn="r" eaLnBrk="1" hangingPunct="1">
              <a:defRPr sz="1200"/>
            </a:lvl1pPr>
          </a:lstStyle>
          <a:p>
            <a:pPr>
              <a:defRPr/>
            </a:pPr>
            <a:fld id="{F19FB1A8-0862-4CB8-87BB-B57BEF71730B}" type="datetimeFigureOut">
              <a:rPr lang="en-US" altLang="en-US"/>
              <a:pPr>
                <a:defRPr/>
              </a:pPr>
              <a:t>2/8/2024</a:t>
            </a:fld>
            <a:endParaRPr lang="en-US" altLang="en-US" dirty="0"/>
          </a:p>
        </p:txBody>
      </p:sp>
      <p:sp>
        <p:nvSpPr>
          <p:cNvPr id="4" name="Slide Image Placeholder 3">
            <a:extLst>
              <a:ext uri="{FF2B5EF4-FFF2-40B4-BE49-F238E27FC236}">
                <a16:creationId xmlns:a16="http://schemas.microsoft.com/office/drawing/2014/main" id="{891DADB6-C6C3-5FFE-6A84-9EB0AFBB9363}"/>
              </a:ext>
            </a:extLst>
          </p:cNvPr>
          <p:cNvSpPr>
            <a:spLocks noGrp="1" noRot="1" noChangeAspect="1"/>
          </p:cNvSpPr>
          <p:nvPr>
            <p:ph type="sldImg" idx="2"/>
          </p:nvPr>
        </p:nvSpPr>
        <p:spPr>
          <a:xfrm>
            <a:off x="420688" y="703263"/>
            <a:ext cx="6257925" cy="3519487"/>
          </a:xfrm>
          <a:prstGeom prst="rect">
            <a:avLst/>
          </a:prstGeom>
          <a:noFill/>
          <a:ln w="12700">
            <a:solidFill>
              <a:prstClr val="black"/>
            </a:solidFill>
          </a:ln>
        </p:spPr>
        <p:txBody>
          <a:bodyPr vert="horz" lIns="94192" tIns="47096" rIns="94192" bIns="47096" rtlCol="0" anchor="ctr"/>
          <a:lstStyle/>
          <a:p>
            <a:pPr lvl="0"/>
            <a:endParaRPr lang="en-US" noProof="0" dirty="0"/>
          </a:p>
        </p:txBody>
      </p:sp>
      <p:sp>
        <p:nvSpPr>
          <p:cNvPr id="5" name="Notes Placeholder 4">
            <a:extLst>
              <a:ext uri="{FF2B5EF4-FFF2-40B4-BE49-F238E27FC236}">
                <a16:creationId xmlns:a16="http://schemas.microsoft.com/office/drawing/2014/main" id="{FD7D803D-A433-C659-3F0F-E61D71681905}"/>
              </a:ext>
            </a:extLst>
          </p:cNvPr>
          <p:cNvSpPr>
            <a:spLocks noGrp="1"/>
          </p:cNvSpPr>
          <p:nvPr>
            <p:ph type="body" sz="quarter" idx="3"/>
          </p:nvPr>
        </p:nvSpPr>
        <p:spPr>
          <a:xfrm>
            <a:off x="709930" y="4458018"/>
            <a:ext cx="5679440" cy="4223385"/>
          </a:xfrm>
          <a:prstGeom prst="rect">
            <a:avLst/>
          </a:prstGeom>
        </p:spPr>
        <p:txBody>
          <a:bodyPr vert="horz" lIns="94192" tIns="47096" rIns="94192" bIns="4709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BC279C9-43A0-5BEB-9A12-58E74E647D9E}"/>
              </a:ext>
            </a:extLst>
          </p:cNvPr>
          <p:cNvSpPr>
            <a:spLocks noGrp="1"/>
          </p:cNvSpPr>
          <p:nvPr>
            <p:ph type="ftr" sz="quarter" idx="4"/>
          </p:nvPr>
        </p:nvSpPr>
        <p:spPr>
          <a:xfrm>
            <a:off x="0" y="8914406"/>
            <a:ext cx="3076363" cy="469265"/>
          </a:xfrm>
          <a:prstGeom prst="rect">
            <a:avLst/>
          </a:prstGeom>
        </p:spPr>
        <p:txBody>
          <a:bodyPr vert="horz" lIns="94192" tIns="47096" rIns="94192" bIns="47096" rtlCol="0" anchor="b"/>
          <a:lstStyle>
            <a:lvl1pPr algn="l" eaLnBrk="1" hangingPunct="1">
              <a:defRPr sz="1200">
                <a:latin typeface="Arial" charset="0"/>
                <a:ea typeface="+mn-ea"/>
                <a:cs typeface="Arial" charset="0"/>
              </a:defRPr>
            </a:lvl1pPr>
          </a:lstStyle>
          <a:p>
            <a:pPr>
              <a:defRPr/>
            </a:pPr>
            <a:endParaRPr lang="en-US" dirty="0"/>
          </a:p>
        </p:txBody>
      </p:sp>
      <p:sp>
        <p:nvSpPr>
          <p:cNvPr id="7" name="Slide Number Placeholder 6">
            <a:extLst>
              <a:ext uri="{FF2B5EF4-FFF2-40B4-BE49-F238E27FC236}">
                <a16:creationId xmlns:a16="http://schemas.microsoft.com/office/drawing/2014/main" id="{C9D67E2F-31F6-5040-3AAF-73F9CDD390CE}"/>
              </a:ext>
            </a:extLst>
          </p:cNvPr>
          <p:cNvSpPr>
            <a:spLocks noGrp="1"/>
          </p:cNvSpPr>
          <p:nvPr>
            <p:ph type="sldNum" sz="quarter" idx="5"/>
          </p:nvPr>
        </p:nvSpPr>
        <p:spPr>
          <a:xfrm>
            <a:off x="4021294" y="8914406"/>
            <a:ext cx="3076363" cy="469265"/>
          </a:xfrm>
          <a:prstGeom prst="rect">
            <a:avLst/>
          </a:prstGeom>
        </p:spPr>
        <p:txBody>
          <a:bodyPr vert="horz" wrap="square" lIns="94192" tIns="47096" rIns="94192" bIns="47096" numCol="1" anchor="b" anchorCtr="0" compatLnSpc="1">
            <a:prstTxWarp prst="textNoShape">
              <a:avLst/>
            </a:prstTxWarp>
          </a:bodyPr>
          <a:lstStyle>
            <a:lvl1pPr algn="r" eaLnBrk="1" hangingPunct="1">
              <a:defRPr sz="1200" smtClean="0"/>
            </a:lvl1pPr>
          </a:lstStyle>
          <a:p>
            <a:pPr>
              <a:defRPr/>
            </a:pPr>
            <a:fld id="{5196A1C3-891D-471E-8B29-321865CA31D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300" kern="1200">
        <a:solidFill>
          <a:schemeClr val="tx1"/>
        </a:solidFill>
        <a:latin typeface="+mn-lt"/>
        <a:ea typeface="MS PGothic" panose="020B0600070205080204" pitchFamily="34" charset="-128"/>
        <a:cs typeface="MS PGothic" panose="020B0600070205080204" pitchFamily="34" charset="-128"/>
      </a:defRPr>
    </a:lvl1pPr>
    <a:lvl2pPr marL="142875" algn="l" rtl="0" eaLnBrk="0" fontAlgn="base" hangingPunct="0">
      <a:spcBef>
        <a:spcPct val="30000"/>
      </a:spcBef>
      <a:spcAft>
        <a:spcPct val="0"/>
      </a:spcAft>
      <a:defRPr sz="300" kern="1200">
        <a:solidFill>
          <a:schemeClr val="tx1"/>
        </a:solidFill>
        <a:latin typeface="+mn-lt"/>
        <a:ea typeface="MS PGothic" panose="020B0600070205080204" pitchFamily="34" charset="-128"/>
        <a:cs typeface="MS PGothic" charset="0"/>
      </a:defRPr>
    </a:lvl2pPr>
    <a:lvl3pPr marL="285750" algn="l" rtl="0" eaLnBrk="0" fontAlgn="base" hangingPunct="0">
      <a:spcBef>
        <a:spcPct val="30000"/>
      </a:spcBef>
      <a:spcAft>
        <a:spcPct val="0"/>
      </a:spcAft>
      <a:defRPr sz="300" kern="1200">
        <a:solidFill>
          <a:schemeClr val="tx1"/>
        </a:solidFill>
        <a:latin typeface="+mn-lt"/>
        <a:ea typeface="MS PGothic" panose="020B0600070205080204" pitchFamily="34" charset="-128"/>
        <a:cs typeface="MS PGothic" charset="0"/>
      </a:defRPr>
    </a:lvl3pPr>
    <a:lvl4pPr marL="428625" algn="l" rtl="0" eaLnBrk="0" fontAlgn="base" hangingPunct="0">
      <a:spcBef>
        <a:spcPct val="30000"/>
      </a:spcBef>
      <a:spcAft>
        <a:spcPct val="0"/>
      </a:spcAft>
      <a:defRPr sz="300" kern="1200">
        <a:solidFill>
          <a:schemeClr val="tx1"/>
        </a:solidFill>
        <a:latin typeface="+mn-lt"/>
        <a:ea typeface="MS PGothic" panose="020B0600070205080204" pitchFamily="34" charset="-128"/>
        <a:cs typeface="MS PGothic" charset="0"/>
      </a:defRPr>
    </a:lvl4pPr>
    <a:lvl5pPr marL="571500" algn="l" rtl="0" eaLnBrk="0" fontAlgn="base" hangingPunct="0">
      <a:spcBef>
        <a:spcPct val="30000"/>
      </a:spcBef>
      <a:spcAft>
        <a:spcPct val="0"/>
      </a:spcAft>
      <a:defRPr sz="300" kern="1200">
        <a:solidFill>
          <a:schemeClr val="tx1"/>
        </a:solidFill>
        <a:latin typeface="+mn-lt"/>
        <a:ea typeface="MS PGothic" panose="020B0600070205080204" pitchFamily="34" charset="-128"/>
        <a:cs typeface="MS PGothic" charset="0"/>
      </a:defRPr>
    </a:lvl5pPr>
    <a:lvl6pPr marL="714375" algn="l" defTabSz="285750" rtl="0" eaLnBrk="1" latinLnBrk="0" hangingPunct="1">
      <a:defRPr sz="375" kern="1200">
        <a:solidFill>
          <a:schemeClr val="tx1"/>
        </a:solidFill>
        <a:latin typeface="+mn-lt"/>
        <a:ea typeface="+mn-ea"/>
        <a:cs typeface="+mn-cs"/>
      </a:defRPr>
    </a:lvl6pPr>
    <a:lvl7pPr marL="857250" algn="l" defTabSz="285750" rtl="0" eaLnBrk="1" latinLnBrk="0" hangingPunct="1">
      <a:defRPr sz="375" kern="1200">
        <a:solidFill>
          <a:schemeClr val="tx1"/>
        </a:solidFill>
        <a:latin typeface="+mn-lt"/>
        <a:ea typeface="+mn-ea"/>
        <a:cs typeface="+mn-cs"/>
      </a:defRPr>
    </a:lvl7pPr>
    <a:lvl8pPr marL="1000125" algn="l" defTabSz="285750" rtl="0" eaLnBrk="1" latinLnBrk="0" hangingPunct="1">
      <a:defRPr sz="375" kern="1200">
        <a:solidFill>
          <a:schemeClr val="tx1"/>
        </a:solidFill>
        <a:latin typeface="+mn-lt"/>
        <a:ea typeface="+mn-ea"/>
        <a:cs typeface="+mn-cs"/>
      </a:defRPr>
    </a:lvl8pPr>
    <a:lvl9pPr marL="1143000" algn="l" defTabSz="285750" rtl="0" eaLnBrk="1" latinLnBrk="0" hangingPunct="1">
      <a:defRPr sz="37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6876CE6A-3F69-5842-DA2F-7B38D93158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A0D053C4-FC95-DD74-33A6-E4EDB3E7D41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600" dirty="0">
              <a:latin typeface="Arial" panose="020B0604020202020204" pitchFamily="34" charset="0"/>
              <a:cs typeface="Arial" panose="020B0604020202020204" pitchFamily="34" charset="0"/>
            </a:endParaRPr>
          </a:p>
        </p:txBody>
      </p:sp>
      <p:sp>
        <p:nvSpPr>
          <p:cNvPr id="15364" name="Slide Number Placeholder 3">
            <a:extLst>
              <a:ext uri="{FF2B5EF4-FFF2-40B4-BE49-F238E27FC236}">
                <a16:creationId xmlns:a16="http://schemas.microsoft.com/office/drawing/2014/main" id="{FBFDA4D4-CE2C-7F37-3CF6-6D43A21D83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571D2B0-A562-4795-9981-4955B756C6D1}" type="slidenum">
              <a:rPr lang="en-US" altLang="en-US"/>
              <a:pPr/>
              <a:t>1</a:t>
            </a:fld>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251A547E-ACC9-60E7-BDAF-BCD59FC7F6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EA4A9F06-6899-196C-21B3-2A9B7F9989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800" dirty="0">
                <a:latin typeface="Arial" panose="020B0604020202020204" pitchFamily="34" charset="0"/>
                <a:cs typeface="Arial" panose="020B0604020202020204" pitchFamily="34" charset="0"/>
              </a:rPr>
              <a:t>Titles on this page are 20 point size.  For text, use a font size that is easily readable. </a:t>
            </a:r>
          </a:p>
          <a:p>
            <a:r>
              <a:rPr lang="en-US" altLang="en-US" sz="800" b="1" dirty="0">
                <a:latin typeface="Arial" panose="020B0604020202020204" pitchFamily="34" charset="0"/>
                <a:cs typeface="Arial" panose="020B0604020202020204" pitchFamily="34" charset="0"/>
              </a:rPr>
              <a:t>Do not drop below font size 8 </a:t>
            </a:r>
            <a:r>
              <a:rPr lang="en-US" altLang="en-US" sz="800" dirty="0">
                <a:latin typeface="Arial" panose="020B0604020202020204" pitchFamily="34" charset="0"/>
                <a:cs typeface="Arial" panose="020B0604020202020204" pitchFamily="34" charset="0"/>
              </a:rPr>
              <a:t>and increase font size until the space is full.</a:t>
            </a:r>
          </a:p>
          <a:p>
            <a:endParaRPr lang="en-US" altLang="en-US" sz="800" dirty="0">
              <a:latin typeface="Arial" panose="020B0604020202020204" pitchFamily="34" charset="0"/>
              <a:cs typeface="Arial" panose="020B0604020202020204" pitchFamily="34" charset="0"/>
            </a:endParaRPr>
          </a:p>
        </p:txBody>
      </p:sp>
      <p:sp>
        <p:nvSpPr>
          <p:cNvPr id="17412" name="Slide Number Placeholder 3">
            <a:extLst>
              <a:ext uri="{FF2B5EF4-FFF2-40B4-BE49-F238E27FC236}">
                <a16:creationId xmlns:a16="http://schemas.microsoft.com/office/drawing/2014/main" id="{86D88511-9159-6161-B162-DBAB432BAA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05816F2-60ED-4479-AB3A-205F481941DB}" type="slidenum">
              <a:rPr lang="en-US" altLang="en-US"/>
              <a:pPr/>
              <a:t>2</a:t>
            </a:fld>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D067145D-8995-1C5B-FC04-98D3113F5A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02DC130D-97D9-07E1-6551-6E0C96263BA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800" dirty="0">
              <a:latin typeface="Arial" panose="020B0604020202020204" pitchFamily="34" charset="0"/>
              <a:cs typeface="Arial" panose="020B0604020202020204" pitchFamily="34" charset="0"/>
            </a:endParaRPr>
          </a:p>
        </p:txBody>
      </p:sp>
      <p:sp>
        <p:nvSpPr>
          <p:cNvPr id="19460" name="Slide Number Placeholder 3">
            <a:extLst>
              <a:ext uri="{FF2B5EF4-FFF2-40B4-BE49-F238E27FC236}">
                <a16:creationId xmlns:a16="http://schemas.microsoft.com/office/drawing/2014/main" id="{4A2C7F28-08A0-A106-F664-D9E539718C7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FCF838F-0A68-4223-A500-D2251B1DC366}" type="slidenum">
              <a:rPr lang="en-US" altLang="en-US"/>
              <a:pPr/>
              <a:t>3</a:t>
            </a:fld>
            <a:endParaRPr lang="en-US" altLang="en-US" dirty="0"/>
          </a:p>
        </p:txBody>
      </p:sp>
    </p:spTree>
    <p:extLst>
      <p:ext uri="{BB962C8B-B14F-4D97-AF65-F5344CB8AC3E}">
        <p14:creationId xmlns:p14="http://schemas.microsoft.com/office/powerpoint/2010/main" val="1312802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031F328A-3284-F040-FBDE-7A099DDDDB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4ACDA616-D385-F70C-4370-D8B0DA8239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panose="020B0604020202020204" pitchFamily="34" charset="0"/>
                <a:cs typeface="Arial" panose="020B0604020202020204" pitchFamily="34" charset="0"/>
              </a:rPr>
              <a:t>..</a:t>
            </a:r>
          </a:p>
        </p:txBody>
      </p:sp>
      <p:sp>
        <p:nvSpPr>
          <p:cNvPr id="21508" name="Slide Number Placeholder 3">
            <a:extLst>
              <a:ext uri="{FF2B5EF4-FFF2-40B4-BE49-F238E27FC236}">
                <a16:creationId xmlns:a16="http://schemas.microsoft.com/office/drawing/2014/main" id="{2BF02E12-379C-F368-5633-21AE63C526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C2E6DD0-3709-4582-B04A-B1D0A1040DBD}" type="slidenum">
              <a:rPr lang="en-US" altLang="en-US"/>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80890510-BD28-35CE-D3B6-1C939528A2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B5A366A6-0312-9C73-9EE6-F865EA1137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800" dirty="0">
                <a:latin typeface="Arial" panose="020B0604020202020204" pitchFamily="34" charset="0"/>
                <a:cs typeface="Arial" panose="020B0604020202020204" pitchFamily="34" charset="0"/>
              </a:rPr>
              <a:t>…</a:t>
            </a:r>
          </a:p>
        </p:txBody>
      </p:sp>
      <p:sp>
        <p:nvSpPr>
          <p:cNvPr id="23556" name="Slide Number Placeholder 3">
            <a:extLst>
              <a:ext uri="{FF2B5EF4-FFF2-40B4-BE49-F238E27FC236}">
                <a16:creationId xmlns:a16="http://schemas.microsoft.com/office/drawing/2014/main" id="{722421CB-46FF-F7B4-6B30-FD17FC1AD7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8A511AB9-D541-4D49-897F-88BC4A182180}" type="slidenum">
              <a:rPr lang="en-US" altLang="en-US"/>
              <a:pPr/>
              <a:t>5</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80890510-BD28-35CE-D3B6-1C939528A2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B5A366A6-0312-9C73-9EE6-F865EA1137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800" dirty="0">
                <a:latin typeface="Arial" panose="020B0604020202020204" pitchFamily="34" charset="0"/>
                <a:cs typeface="Arial" panose="020B0604020202020204" pitchFamily="34" charset="0"/>
              </a:rPr>
              <a:t>…</a:t>
            </a:r>
          </a:p>
        </p:txBody>
      </p:sp>
      <p:sp>
        <p:nvSpPr>
          <p:cNvPr id="23556" name="Slide Number Placeholder 3">
            <a:extLst>
              <a:ext uri="{FF2B5EF4-FFF2-40B4-BE49-F238E27FC236}">
                <a16:creationId xmlns:a16="http://schemas.microsoft.com/office/drawing/2014/main" id="{722421CB-46FF-F7B4-6B30-FD17FC1AD7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8A511AB9-D541-4D49-897F-88BC4A182180}" type="slidenum">
              <a:rPr lang="en-US" altLang="en-US"/>
              <a:pPr/>
              <a:t>6</a:t>
            </a:fld>
            <a:endParaRPr lang="en-US" altLang="en-US" dirty="0"/>
          </a:p>
        </p:txBody>
      </p:sp>
    </p:spTree>
    <p:extLst>
      <p:ext uri="{BB962C8B-B14F-4D97-AF65-F5344CB8AC3E}">
        <p14:creationId xmlns:p14="http://schemas.microsoft.com/office/powerpoint/2010/main" val="19885984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CC089712-EFEE-9690-AE58-7B93396C82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5DB589DA-9C1B-632E-CA38-A8ADCBF69B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800" dirty="0">
                <a:latin typeface="Arial" panose="020B0604020202020204" pitchFamily="34" charset="0"/>
                <a:cs typeface="Arial" panose="020B0604020202020204" pitchFamily="34" charset="0"/>
              </a:rPr>
              <a:t>…</a:t>
            </a:r>
          </a:p>
        </p:txBody>
      </p:sp>
      <p:sp>
        <p:nvSpPr>
          <p:cNvPr id="25604" name="Slide Number Placeholder 3">
            <a:extLst>
              <a:ext uri="{FF2B5EF4-FFF2-40B4-BE49-F238E27FC236}">
                <a16:creationId xmlns:a16="http://schemas.microsoft.com/office/drawing/2014/main" id="{1679A434-758D-53A4-BDF7-F373F3968D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5B9009B7-D527-44DE-A28B-4539BBBCCC80}" type="slidenum">
              <a:rPr lang="en-US" altLang="en-US"/>
              <a:pPr/>
              <a:t>7</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CC089712-EFEE-9690-AE58-7B93396C82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5DB589DA-9C1B-632E-CA38-A8ADCBF69B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800" dirty="0">
                <a:latin typeface="Arial" panose="020B0604020202020204" pitchFamily="34" charset="0"/>
                <a:cs typeface="Arial" panose="020B0604020202020204" pitchFamily="34" charset="0"/>
              </a:rPr>
              <a:t>…</a:t>
            </a:r>
          </a:p>
        </p:txBody>
      </p:sp>
      <p:sp>
        <p:nvSpPr>
          <p:cNvPr id="25604" name="Slide Number Placeholder 3">
            <a:extLst>
              <a:ext uri="{FF2B5EF4-FFF2-40B4-BE49-F238E27FC236}">
                <a16:creationId xmlns:a16="http://schemas.microsoft.com/office/drawing/2014/main" id="{1679A434-758D-53A4-BDF7-F373F3968D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5B9009B7-D527-44DE-A28B-4539BBBCCC80}" type="slidenum">
              <a:rPr lang="en-US" altLang="en-US"/>
              <a:pPr/>
              <a:t>8</a:t>
            </a:fld>
            <a:endParaRPr lang="en-US" altLang="en-US" dirty="0"/>
          </a:p>
        </p:txBody>
      </p:sp>
    </p:spTree>
    <p:extLst>
      <p:ext uri="{BB962C8B-B14F-4D97-AF65-F5344CB8AC3E}">
        <p14:creationId xmlns:p14="http://schemas.microsoft.com/office/powerpoint/2010/main" val="2128989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CC089712-EFEE-9690-AE58-7B93396C82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5DB589DA-9C1B-632E-CA38-A8ADCBF69B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800" dirty="0">
                <a:latin typeface="Arial" panose="020B0604020202020204" pitchFamily="34" charset="0"/>
                <a:cs typeface="Arial" panose="020B0604020202020204" pitchFamily="34" charset="0"/>
              </a:rPr>
              <a:t>…</a:t>
            </a:r>
          </a:p>
        </p:txBody>
      </p:sp>
      <p:sp>
        <p:nvSpPr>
          <p:cNvPr id="25604" name="Slide Number Placeholder 3">
            <a:extLst>
              <a:ext uri="{FF2B5EF4-FFF2-40B4-BE49-F238E27FC236}">
                <a16:creationId xmlns:a16="http://schemas.microsoft.com/office/drawing/2014/main" id="{1679A434-758D-53A4-BDF7-F373F3968D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5B9009B7-D527-44DE-A28B-4539BBBCCC80}" type="slidenum">
              <a:rPr lang="en-US" altLang="en-US"/>
              <a:pPr/>
              <a:t>10</a:t>
            </a:fld>
            <a:endParaRPr lang="en-US" altLang="en-US" dirty="0"/>
          </a:p>
        </p:txBody>
      </p:sp>
    </p:spTree>
    <p:extLst>
      <p:ext uri="{BB962C8B-B14F-4D97-AF65-F5344CB8AC3E}">
        <p14:creationId xmlns:p14="http://schemas.microsoft.com/office/powerpoint/2010/main" val="3421204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a:extLst>
              <a:ext uri="{FF2B5EF4-FFF2-40B4-BE49-F238E27FC236}">
                <a16:creationId xmlns:a16="http://schemas.microsoft.com/office/drawing/2014/main" id="{7BF16677-C1D1-B97C-7386-F7A8D0A1607B}"/>
              </a:ext>
            </a:extLst>
          </p:cNvPr>
          <p:cNvSpPr>
            <a:spLocks noChangeArrowheads="1"/>
          </p:cNvSpPr>
          <p:nvPr userDrawn="1"/>
        </p:nvSpPr>
        <p:spPr bwMode="auto">
          <a:xfrm>
            <a:off x="55563" y="55563"/>
            <a:ext cx="9042400" cy="4224337"/>
          </a:xfrm>
          <a:prstGeom prst="rect">
            <a:avLst/>
          </a:prstGeom>
          <a:gradFill flip="none" rotWithShape="1">
            <a:gsLst>
              <a:gs pos="13000">
                <a:schemeClr val="bg1"/>
              </a:gs>
              <a:gs pos="84000">
                <a:srgbClr val="BD2929"/>
              </a:gs>
            </a:gsLst>
            <a:lin ang="5400000" scaled="1"/>
            <a:tileRect/>
          </a:gradFill>
          <a:ln>
            <a:noFill/>
          </a:ln>
        </p:spPr>
        <p:txBody>
          <a:bodyPr/>
          <a:lstStyle>
            <a:lvl1pPr defTabSz="2978150">
              <a:defRPr sz="5900">
                <a:solidFill>
                  <a:schemeClr val="tx1"/>
                </a:solidFill>
                <a:latin typeface="Arial" panose="020B0604020202020204" pitchFamily="34" charset="0"/>
                <a:ea typeface="MS PGothic" panose="020B0600070205080204" pitchFamily="34" charset="-128"/>
              </a:defRPr>
            </a:lvl1pPr>
            <a:lvl2pPr marL="742950" indent="-285750" defTabSz="2978150">
              <a:defRPr sz="5900">
                <a:solidFill>
                  <a:schemeClr val="tx1"/>
                </a:solidFill>
                <a:latin typeface="Arial" panose="020B0604020202020204" pitchFamily="34" charset="0"/>
                <a:ea typeface="MS PGothic" panose="020B0600070205080204" pitchFamily="34" charset="-128"/>
              </a:defRPr>
            </a:lvl2pPr>
            <a:lvl3pPr marL="1143000" indent="-228600" defTabSz="2978150">
              <a:defRPr sz="5900">
                <a:solidFill>
                  <a:schemeClr val="tx1"/>
                </a:solidFill>
                <a:latin typeface="Arial" panose="020B0604020202020204" pitchFamily="34" charset="0"/>
                <a:ea typeface="MS PGothic" panose="020B0600070205080204" pitchFamily="34" charset="-128"/>
              </a:defRPr>
            </a:lvl3pPr>
            <a:lvl4pPr marL="1600200" indent="-228600" defTabSz="2978150">
              <a:defRPr sz="5900">
                <a:solidFill>
                  <a:schemeClr val="tx1"/>
                </a:solidFill>
                <a:latin typeface="Arial" panose="020B0604020202020204" pitchFamily="34" charset="0"/>
                <a:ea typeface="MS PGothic" panose="020B0600070205080204" pitchFamily="34" charset="-128"/>
              </a:defRPr>
            </a:lvl4pPr>
            <a:lvl5pPr marL="2057400" indent="-228600" defTabSz="2978150">
              <a:defRPr sz="5900">
                <a:solidFill>
                  <a:schemeClr val="tx1"/>
                </a:solidFill>
                <a:latin typeface="Arial" panose="020B0604020202020204" pitchFamily="34" charset="0"/>
                <a:ea typeface="MS PGothic" panose="020B0600070205080204" pitchFamily="34" charset="-128"/>
              </a:defRPr>
            </a:lvl5pPr>
            <a:lvl6pPr marL="25146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6pPr>
            <a:lvl7pPr marL="29718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7pPr>
            <a:lvl8pPr marL="34290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8pPr>
            <a:lvl9pPr marL="38862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9pPr>
          </a:lstStyle>
          <a:p>
            <a:pPr eaLnBrk="1" hangingPunct="1">
              <a:defRPr/>
            </a:pPr>
            <a:endParaRPr lang="en-US" altLang="en-US" sz="1508" dirty="0"/>
          </a:p>
        </p:txBody>
      </p:sp>
    </p:spTree>
    <p:extLst>
      <p:ext uri="{BB962C8B-B14F-4D97-AF65-F5344CB8AC3E}">
        <p14:creationId xmlns:p14="http://schemas.microsoft.com/office/powerpoint/2010/main" val="1799270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808"/>
            <a:ext cx="8229600" cy="8572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199981"/>
            <a:ext cx="8229600" cy="3394557"/>
          </a:xfrm>
          <a:prstGeom prst="rect">
            <a:avLst/>
          </a:prstGeo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a:extLst>
              <a:ext uri="{FF2B5EF4-FFF2-40B4-BE49-F238E27FC236}">
                <a16:creationId xmlns:a16="http://schemas.microsoft.com/office/drawing/2014/main" id="{1E941A2A-C8AA-563B-53B3-93817B9AAB33}"/>
              </a:ext>
            </a:extLst>
          </p:cNvPr>
          <p:cNvSpPr>
            <a:spLocks noGrp="1" noChangeArrowheads="1"/>
          </p:cNvSpPr>
          <p:nvPr>
            <p:ph type="dt" sz="half" idx="10"/>
          </p:nvPr>
        </p:nvSpPr>
        <p:spPr>
          <a:xfrm>
            <a:off x="457200" y="4684713"/>
            <a:ext cx="2133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dirty="0"/>
          </a:p>
        </p:txBody>
      </p:sp>
      <p:sp>
        <p:nvSpPr>
          <p:cNvPr id="5" name="Rectangle 5">
            <a:extLst>
              <a:ext uri="{FF2B5EF4-FFF2-40B4-BE49-F238E27FC236}">
                <a16:creationId xmlns:a16="http://schemas.microsoft.com/office/drawing/2014/main" id="{6354CD78-2571-165A-9CF8-7FCCF3A3EC31}"/>
              </a:ext>
            </a:extLst>
          </p:cNvPr>
          <p:cNvSpPr>
            <a:spLocks noGrp="1" noChangeArrowheads="1"/>
          </p:cNvSpPr>
          <p:nvPr>
            <p:ph type="ftr" sz="quarter" idx="11"/>
          </p:nvPr>
        </p:nvSpPr>
        <p:spPr>
          <a:xfrm>
            <a:off x="3124200" y="4684713"/>
            <a:ext cx="2895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dirty="0"/>
          </a:p>
        </p:txBody>
      </p:sp>
      <p:sp>
        <p:nvSpPr>
          <p:cNvPr id="6" name="Rectangle 6">
            <a:extLst>
              <a:ext uri="{FF2B5EF4-FFF2-40B4-BE49-F238E27FC236}">
                <a16:creationId xmlns:a16="http://schemas.microsoft.com/office/drawing/2014/main" id="{0423AED4-5DEA-BAD3-D962-AB77138DD619}"/>
              </a:ext>
            </a:extLst>
          </p:cNvPr>
          <p:cNvSpPr>
            <a:spLocks noGrp="1" noChangeArrowheads="1"/>
          </p:cNvSpPr>
          <p:nvPr>
            <p:ph type="sldNum" sz="quarter" idx="12"/>
          </p:nvPr>
        </p:nvSpPr>
        <p:spPr>
          <a:xfrm>
            <a:off x="6553200" y="4684713"/>
            <a:ext cx="2133600" cy="357187"/>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11CB858F-C774-4DB9-9875-793A40C57EBF}" type="slidenum">
              <a:rPr lang="en-US" altLang="en-US"/>
              <a:pPr>
                <a:defRPr/>
              </a:pPr>
              <a:t>‹#›</a:t>
            </a:fld>
            <a:endParaRPr lang="en-US" altLang="en-US" dirty="0"/>
          </a:p>
        </p:txBody>
      </p:sp>
    </p:spTree>
    <p:extLst>
      <p:ext uri="{BB962C8B-B14F-4D97-AF65-F5344CB8AC3E}">
        <p14:creationId xmlns:p14="http://schemas.microsoft.com/office/powerpoint/2010/main" val="3015965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5BF48510-8AB8-367B-F56E-6913D014F090}"/>
              </a:ext>
            </a:extLst>
          </p:cNvPr>
          <p:cNvSpPr>
            <a:spLocks noChangeArrowheads="1"/>
          </p:cNvSpPr>
          <p:nvPr userDrawn="1"/>
        </p:nvSpPr>
        <p:spPr bwMode="auto">
          <a:xfrm>
            <a:off x="41275" y="57150"/>
            <a:ext cx="9043988" cy="465138"/>
          </a:xfrm>
          <a:prstGeom prst="rect">
            <a:avLst/>
          </a:prstGeom>
          <a:gradFill flip="none" rotWithShape="1">
            <a:gsLst>
              <a:gs pos="55400">
                <a:schemeClr val="bg1"/>
              </a:gs>
              <a:gs pos="0">
                <a:srgbClr val="8BE1FF"/>
              </a:gs>
              <a:gs pos="100000">
                <a:srgbClr val="CDA7D1"/>
              </a:gs>
            </a:gsLst>
            <a:path path="circle">
              <a:fillToRect l="100000" b="100000"/>
            </a:path>
            <a:tileRect t="-100000" r="-100000"/>
          </a:gradFill>
          <a:ln>
            <a:noFill/>
          </a:ln>
        </p:spPr>
        <p:txBody>
          <a:bodyPr/>
          <a:lstStyle>
            <a:lvl1pPr defTabSz="2978150">
              <a:defRPr sz="5900">
                <a:solidFill>
                  <a:schemeClr val="tx1"/>
                </a:solidFill>
                <a:latin typeface="Arial" panose="020B0604020202020204" pitchFamily="34" charset="0"/>
                <a:ea typeface="MS PGothic" panose="020B0600070205080204" pitchFamily="34" charset="-128"/>
              </a:defRPr>
            </a:lvl1pPr>
            <a:lvl2pPr marL="742950" indent="-285750" defTabSz="2978150">
              <a:defRPr sz="5900">
                <a:solidFill>
                  <a:schemeClr val="tx1"/>
                </a:solidFill>
                <a:latin typeface="Arial" panose="020B0604020202020204" pitchFamily="34" charset="0"/>
                <a:ea typeface="MS PGothic" panose="020B0600070205080204" pitchFamily="34" charset="-128"/>
              </a:defRPr>
            </a:lvl2pPr>
            <a:lvl3pPr marL="1143000" indent="-228600" defTabSz="2978150">
              <a:defRPr sz="5900">
                <a:solidFill>
                  <a:schemeClr val="tx1"/>
                </a:solidFill>
                <a:latin typeface="Arial" panose="020B0604020202020204" pitchFamily="34" charset="0"/>
                <a:ea typeface="MS PGothic" panose="020B0600070205080204" pitchFamily="34" charset="-128"/>
              </a:defRPr>
            </a:lvl3pPr>
            <a:lvl4pPr marL="1600200" indent="-228600" defTabSz="2978150">
              <a:defRPr sz="5900">
                <a:solidFill>
                  <a:schemeClr val="tx1"/>
                </a:solidFill>
                <a:latin typeface="Arial" panose="020B0604020202020204" pitchFamily="34" charset="0"/>
                <a:ea typeface="MS PGothic" panose="020B0600070205080204" pitchFamily="34" charset="-128"/>
              </a:defRPr>
            </a:lvl4pPr>
            <a:lvl5pPr marL="2057400" indent="-228600" defTabSz="2978150">
              <a:defRPr sz="5900">
                <a:solidFill>
                  <a:schemeClr val="tx1"/>
                </a:solidFill>
                <a:latin typeface="Arial" panose="020B0604020202020204" pitchFamily="34" charset="0"/>
                <a:ea typeface="MS PGothic" panose="020B0600070205080204" pitchFamily="34" charset="-128"/>
              </a:defRPr>
            </a:lvl5pPr>
            <a:lvl6pPr marL="25146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6pPr>
            <a:lvl7pPr marL="29718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7pPr>
            <a:lvl8pPr marL="34290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8pPr>
            <a:lvl9pPr marL="38862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9pPr>
          </a:lstStyle>
          <a:p>
            <a:pPr eaLnBrk="1" hangingPunct="1">
              <a:defRPr/>
            </a:pPr>
            <a:endParaRPr lang="en-US" altLang="en-US" sz="1508" dirty="0"/>
          </a:p>
        </p:txBody>
      </p:sp>
      <p:sp>
        <p:nvSpPr>
          <p:cNvPr id="2" name="Vertical Title 1"/>
          <p:cNvSpPr>
            <a:spLocks noGrp="1"/>
          </p:cNvSpPr>
          <p:nvPr>
            <p:ph type="title" orient="vert"/>
          </p:nvPr>
        </p:nvSpPr>
        <p:spPr>
          <a:xfrm>
            <a:off x="6629576" y="205810"/>
            <a:ext cx="2057136" cy="4388729"/>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89" y="205810"/>
            <a:ext cx="6129954" cy="4388729"/>
          </a:xfrm>
          <a:prstGeom prst="rect">
            <a:avLst/>
          </a:prstGeo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028F3F22-647D-A5B3-9705-6B7810EA144E}"/>
              </a:ext>
            </a:extLst>
          </p:cNvPr>
          <p:cNvSpPr>
            <a:spLocks noGrp="1" noChangeArrowheads="1"/>
          </p:cNvSpPr>
          <p:nvPr>
            <p:ph type="dt" sz="half" idx="10"/>
          </p:nvPr>
        </p:nvSpPr>
        <p:spPr>
          <a:xfrm>
            <a:off x="457200" y="4684713"/>
            <a:ext cx="2133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dirty="0"/>
          </a:p>
        </p:txBody>
      </p:sp>
      <p:sp>
        <p:nvSpPr>
          <p:cNvPr id="6" name="Footer Placeholder 5">
            <a:extLst>
              <a:ext uri="{FF2B5EF4-FFF2-40B4-BE49-F238E27FC236}">
                <a16:creationId xmlns:a16="http://schemas.microsoft.com/office/drawing/2014/main" id="{CBFE293E-7FEB-52C7-2285-3875AB14A418}"/>
              </a:ext>
            </a:extLst>
          </p:cNvPr>
          <p:cNvSpPr>
            <a:spLocks noGrp="1" noChangeArrowheads="1"/>
          </p:cNvSpPr>
          <p:nvPr>
            <p:ph type="ftr" sz="quarter" idx="11"/>
          </p:nvPr>
        </p:nvSpPr>
        <p:spPr>
          <a:xfrm>
            <a:off x="3124200" y="4684713"/>
            <a:ext cx="2895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dirty="0"/>
          </a:p>
        </p:txBody>
      </p:sp>
      <p:sp>
        <p:nvSpPr>
          <p:cNvPr id="7" name="Slide Number Placeholder 6">
            <a:extLst>
              <a:ext uri="{FF2B5EF4-FFF2-40B4-BE49-F238E27FC236}">
                <a16:creationId xmlns:a16="http://schemas.microsoft.com/office/drawing/2014/main" id="{13CE1F9B-8458-13B1-571C-C6F964347744}"/>
              </a:ext>
            </a:extLst>
          </p:cNvPr>
          <p:cNvSpPr>
            <a:spLocks noGrp="1" noChangeArrowheads="1"/>
          </p:cNvSpPr>
          <p:nvPr>
            <p:ph type="sldNum" sz="quarter" idx="12"/>
          </p:nvPr>
        </p:nvSpPr>
        <p:spPr>
          <a:xfrm>
            <a:off x="6553200" y="4684713"/>
            <a:ext cx="2133600" cy="357187"/>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909079DB-4818-4BFB-89DD-9E50C1157A6B}" type="slidenum">
              <a:rPr lang="en-US" altLang="en-US"/>
              <a:pPr>
                <a:defRPr/>
              </a:pPr>
              <a:t>‹#›</a:t>
            </a:fld>
            <a:endParaRPr lang="en-US" altLang="en-US" dirty="0"/>
          </a:p>
        </p:txBody>
      </p:sp>
    </p:spTree>
    <p:extLst>
      <p:ext uri="{BB962C8B-B14F-4D97-AF65-F5344CB8AC3E}">
        <p14:creationId xmlns:p14="http://schemas.microsoft.com/office/powerpoint/2010/main" val="2779325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08DD889-7997-D805-BB41-480D950649B0}"/>
              </a:ext>
            </a:extLst>
          </p:cNvPr>
          <p:cNvSpPr>
            <a:spLocks noGrp="1" noChangeArrowheads="1"/>
          </p:cNvSpPr>
          <p:nvPr>
            <p:ph type="dt" sz="half" idx="10"/>
          </p:nvPr>
        </p:nvSpPr>
        <p:spPr>
          <a:xfrm>
            <a:off x="457200" y="4684713"/>
            <a:ext cx="2133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dirty="0"/>
          </a:p>
        </p:txBody>
      </p:sp>
      <p:sp>
        <p:nvSpPr>
          <p:cNvPr id="3" name="Rectangle 5">
            <a:extLst>
              <a:ext uri="{FF2B5EF4-FFF2-40B4-BE49-F238E27FC236}">
                <a16:creationId xmlns:a16="http://schemas.microsoft.com/office/drawing/2014/main" id="{A34186A3-3ED5-7FE1-7CDE-B9A5B4C33695}"/>
              </a:ext>
            </a:extLst>
          </p:cNvPr>
          <p:cNvSpPr>
            <a:spLocks noGrp="1" noChangeArrowheads="1"/>
          </p:cNvSpPr>
          <p:nvPr>
            <p:ph type="ftr" sz="quarter" idx="11"/>
          </p:nvPr>
        </p:nvSpPr>
        <p:spPr>
          <a:xfrm>
            <a:off x="3124200" y="4684713"/>
            <a:ext cx="2895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dirty="0"/>
          </a:p>
        </p:txBody>
      </p:sp>
      <p:sp>
        <p:nvSpPr>
          <p:cNvPr id="4" name="Rectangle 6">
            <a:extLst>
              <a:ext uri="{FF2B5EF4-FFF2-40B4-BE49-F238E27FC236}">
                <a16:creationId xmlns:a16="http://schemas.microsoft.com/office/drawing/2014/main" id="{5C015176-5DBF-B24E-9D72-BF879D496B21}"/>
              </a:ext>
            </a:extLst>
          </p:cNvPr>
          <p:cNvSpPr>
            <a:spLocks noGrp="1" noChangeArrowheads="1"/>
          </p:cNvSpPr>
          <p:nvPr>
            <p:ph type="sldNum" sz="quarter" idx="12"/>
          </p:nvPr>
        </p:nvSpPr>
        <p:spPr>
          <a:xfrm>
            <a:off x="6553200" y="4684713"/>
            <a:ext cx="2133600" cy="357187"/>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071B6D57-29A0-4DDB-8A8B-3003BB09610E}" type="slidenum">
              <a:rPr lang="en-US" altLang="en-US"/>
              <a:pPr>
                <a:defRPr/>
              </a:pPr>
              <a:t>‹#›</a:t>
            </a:fld>
            <a:endParaRPr lang="en-US" altLang="en-US" dirty="0"/>
          </a:p>
        </p:txBody>
      </p:sp>
    </p:spTree>
    <p:extLst>
      <p:ext uri="{BB962C8B-B14F-4D97-AF65-F5344CB8AC3E}">
        <p14:creationId xmlns:p14="http://schemas.microsoft.com/office/powerpoint/2010/main" val="3241248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3305263"/>
            <a:ext cx="7772576" cy="1021386"/>
          </a:xfrm>
          <a:prstGeom prst="rect">
            <a:avLst/>
          </a:prstGeom>
        </p:spPr>
        <p:txBody>
          <a:bodyPr anchor="t"/>
          <a:lstStyle>
            <a:lvl1pPr algn="l">
              <a:defRPr sz="1023" b="1" cap="all"/>
            </a:lvl1pPr>
          </a:lstStyle>
          <a:p>
            <a:r>
              <a:rPr lang="en-US" dirty="0"/>
              <a:t>Click to edit Master title style</a:t>
            </a:r>
          </a:p>
        </p:txBody>
      </p:sp>
      <p:sp>
        <p:nvSpPr>
          <p:cNvPr id="3" name="Text Placeholder 2"/>
          <p:cNvSpPr>
            <a:spLocks noGrp="1"/>
          </p:cNvSpPr>
          <p:nvPr>
            <p:ph type="body" idx="1"/>
          </p:nvPr>
        </p:nvSpPr>
        <p:spPr>
          <a:xfrm>
            <a:off x="722314" y="2180121"/>
            <a:ext cx="7772576" cy="1125141"/>
          </a:xfrm>
          <a:prstGeom prst="rect">
            <a:avLst/>
          </a:prstGeom>
        </p:spPr>
        <p:txBody>
          <a:bodyPr anchor="b"/>
          <a:lstStyle>
            <a:lvl1pPr marL="0" indent="0">
              <a:buNone/>
              <a:defRPr sz="511"/>
            </a:lvl1pPr>
            <a:lvl2pPr marL="116900" indent="0">
              <a:buNone/>
              <a:defRPr sz="460"/>
            </a:lvl2pPr>
            <a:lvl3pPr marL="233801" indent="0">
              <a:buNone/>
              <a:defRPr sz="409"/>
            </a:lvl3pPr>
            <a:lvl4pPr marL="350701" indent="0">
              <a:buNone/>
              <a:defRPr sz="358"/>
            </a:lvl4pPr>
            <a:lvl5pPr marL="467601" indent="0">
              <a:buNone/>
              <a:defRPr sz="358"/>
            </a:lvl5pPr>
            <a:lvl6pPr marL="584502" indent="0">
              <a:buNone/>
              <a:defRPr sz="358"/>
            </a:lvl6pPr>
            <a:lvl7pPr marL="701402" indent="0">
              <a:buNone/>
              <a:defRPr sz="358"/>
            </a:lvl7pPr>
            <a:lvl8pPr marL="818302" indent="0">
              <a:buNone/>
              <a:defRPr sz="358"/>
            </a:lvl8pPr>
            <a:lvl9pPr marL="935203" indent="0">
              <a:buNone/>
              <a:defRPr sz="358"/>
            </a:lvl9pPr>
          </a:lstStyle>
          <a:p>
            <a:pPr lvl="0"/>
            <a:r>
              <a:rPr lang="en-US" dirty="0"/>
              <a:t>Click to edit Master text styles</a:t>
            </a:r>
          </a:p>
        </p:txBody>
      </p:sp>
      <p:sp>
        <p:nvSpPr>
          <p:cNvPr id="4" name="Rectangle 4">
            <a:extLst>
              <a:ext uri="{FF2B5EF4-FFF2-40B4-BE49-F238E27FC236}">
                <a16:creationId xmlns:a16="http://schemas.microsoft.com/office/drawing/2014/main" id="{ADABDC00-BF11-1E9D-57FE-E53717A8D1B9}"/>
              </a:ext>
            </a:extLst>
          </p:cNvPr>
          <p:cNvSpPr>
            <a:spLocks noGrp="1" noChangeArrowheads="1"/>
          </p:cNvSpPr>
          <p:nvPr>
            <p:ph type="dt" sz="half" idx="10"/>
          </p:nvPr>
        </p:nvSpPr>
        <p:spPr>
          <a:xfrm>
            <a:off x="457200" y="4684713"/>
            <a:ext cx="2133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dirty="0"/>
          </a:p>
        </p:txBody>
      </p:sp>
      <p:sp>
        <p:nvSpPr>
          <p:cNvPr id="5" name="Rectangle 5">
            <a:extLst>
              <a:ext uri="{FF2B5EF4-FFF2-40B4-BE49-F238E27FC236}">
                <a16:creationId xmlns:a16="http://schemas.microsoft.com/office/drawing/2014/main" id="{591FD7BA-1577-A54E-266D-C0741B20B56A}"/>
              </a:ext>
            </a:extLst>
          </p:cNvPr>
          <p:cNvSpPr>
            <a:spLocks noGrp="1" noChangeArrowheads="1"/>
          </p:cNvSpPr>
          <p:nvPr>
            <p:ph type="ftr" sz="quarter" idx="11"/>
          </p:nvPr>
        </p:nvSpPr>
        <p:spPr>
          <a:xfrm>
            <a:off x="3124200" y="4684713"/>
            <a:ext cx="2895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dirty="0"/>
          </a:p>
        </p:txBody>
      </p:sp>
      <p:sp>
        <p:nvSpPr>
          <p:cNvPr id="6" name="Rectangle 6">
            <a:extLst>
              <a:ext uri="{FF2B5EF4-FFF2-40B4-BE49-F238E27FC236}">
                <a16:creationId xmlns:a16="http://schemas.microsoft.com/office/drawing/2014/main" id="{3225FBC7-6576-3C79-A87D-938DBEA3923A}"/>
              </a:ext>
            </a:extLst>
          </p:cNvPr>
          <p:cNvSpPr>
            <a:spLocks noGrp="1" noChangeArrowheads="1"/>
          </p:cNvSpPr>
          <p:nvPr>
            <p:ph type="sldNum" sz="quarter" idx="12"/>
          </p:nvPr>
        </p:nvSpPr>
        <p:spPr>
          <a:xfrm>
            <a:off x="6553200" y="4684713"/>
            <a:ext cx="2133600" cy="357187"/>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BD3AD189-108B-4048-9084-6A74C70F4339}" type="slidenum">
              <a:rPr lang="en-US" altLang="en-US"/>
              <a:pPr>
                <a:defRPr/>
              </a:pPr>
              <a:t>‹#›</a:t>
            </a:fld>
            <a:endParaRPr lang="en-US" altLang="en-US" dirty="0"/>
          </a:p>
        </p:txBody>
      </p:sp>
    </p:spTree>
    <p:extLst>
      <p:ext uri="{BB962C8B-B14F-4D97-AF65-F5344CB8AC3E}">
        <p14:creationId xmlns:p14="http://schemas.microsoft.com/office/powerpoint/2010/main" val="2240670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257567-264A-9E5E-2A3E-2D56624C7468}"/>
              </a:ext>
            </a:extLst>
          </p:cNvPr>
          <p:cNvSpPr/>
          <p:nvPr userDrawn="1"/>
        </p:nvSpPr>
        <p:spPr bwMode="auto">
          <a:xfrm>
            <a:off x="1588" y="593725"/>
            <a:ext cx="9144000" cy="4481513"/>
          </a:xfrm>
          <a:prstGeom prst="rect">
            <a:avLst/>
          </a:prstGeom>
          <a:gradFill>
            <a:gsLst>
              <a:gs pos="13000">
                <a:schemeClr val="bg1"/>
              </a:gs>
              <a:gs pos="85000">
                <a:srgbClr val="F1C5C5"/>
              </a:gs>
            </a:gsLst>
            <a:lin ang="5400000" scaled="1"/>
          </a:gradFill>
          <a:ln w="9525" cap="flat" cmpd="sng" algn="ctr">
            <a:noFill/>
            <a:prstDash val="solid"/>
            <a:round/>
            <a:headEnd type="none" w="med" len="med"/>
            <a:tailEnd type="none" w="med" len="med"/>
          </a:ln>
          <a:effectLst/>
        </p:spPr>
        <p:txBody>
          <a:bodyPr/>
          <a:lstStyle/>
          <a:p>
            <a:pPr defTabSz="930672" eaLnBrk="1" hangingPunct="1">
              <a:defRPr/>
            </a:pPr>
            <a:endParaRPr lang="en-US" sz="576" dirty="0">
              <a:latin typeface="Arial" charset="0"/>
            </a:endParaRPr>
          </a:p>
        </p:txBody>
      </p:sp>
      <p:sp>
        <p:nvSpPr>
          <p:cNvPr id="2" name="Title 1"/>
          <p:cNvSpPr>
            <a:spLocks noGrp="1"/>
          </p:cNvSpPr>
          <p:nvPr>
            <p:ph type="title"/>
          </p:nvPr>
        </p:nvSpPr>
        <p:spPr>
          <a:xfrm>
            <a:off x="211597" y="137160"/>
            <a:ext cx="7759640" cy="318248"/>
          </a:xfrm>
          <a:prstGeom prst="rect">
            <a:avLst/>
          </a:prstGeom>
        </p:spPr>
        <p:txBody>
          <a:bodyPr/>
          <a:lstStyle>
            <a:lvl1pPr algn="l">
              <a:defRPr sz="2000" b="1" cap="small" baseline="0">
                <a:solidFill>
                  <a:srgbClr val="FF0000"/>
                </a:solidFill>
                <a:latin typeface="+mj-lt"/>
              </a:defRPr>
            </a:lvl1pPr>
          </a:lstStyle>
          <a:p>
            <a:r>
              <a:rPr lang="en-US" dirty="0"/>
              <a:t>Click to edit Master title style</a:t>
            </a:r>
          </a:p>
        </p:txBody>
      </p:sp>
      <p:sp>
        <p:nvSpPr>
          <p:cNvPr id="3" name="Content Placeholder 2"/>
          <p:cNvSpPr>
            <a:spLocks noGrp="1"/>
          </p:cNvSpPr>
          <p:nvPr>
            <p:ph sz="half" idx="1"/>
          </p:nvPr>
        </p:nvSpPr>
        <p:spPr>
          <a:xfrm>
            <a:off x="457290" y="870317"/>
            <a:ext cx="4093545" cy="3394558"/>
          </a:xfrm>
          <a:prstGeom prst="rect">
            <a:avLst/>
          </a:prstGeom>
        </p:spPr>
        <p:txBody>
          <a:bodyPr/>
          <a:lstStyle>
            <a:lvl1pPr>
              <a:defRPr sz="716"/>
            </a:lvl1pPr>
            <a:lvl2pPr>
              <a:defRPr sz="614"/>
            </a:lvl2pPr>
            <a:lvl3pPr>
              <a:defRPr sz="511"/>
            </a:lvl3pPr>
            <a:lvl4pPr>
              <a:defRPr sz="460"/>
            </a:lvl4pPr>
            <a:lvl5pPr>
              <a:defRPr sz="460"/>
            </a:lvl5pPr>
            <a:lvl6pPr>
              <a:defRPr sz="460"/>
            </a:lvl6pPr>
            <a:lvl7pPr>
              <a:defRPr sz="460"/>
            </a:lvl7pPr>
            <a:lvl8pPr>
              <a:defRPr sz="460"/>
            </a:lvl8pPr>
            <a:lvl9pPr>
              <a:defRPr sz="46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593166" y="870317"/>
            <a:ext cx="4093546" cy="3394558"/>
          </a:xfrm>
          <a:prstGeom prst="rect">
            <a:avLst/>
          </a:prstGeom>
        </p:spPr>
        <p:txBody>
          <a:bodyPr/>
          <a:lstStyle>
            <a:lvl1pPr>
              <a:defRPr sz="716"/>
            </a:lvl1pPr>
            <a:lvl2pPr>
              <a:defRPr sz="614"/>
            </a:lvl2pPr>
            <a:lvl3pPr>
              <a:defRPr sz="511"/>
            </a:lvl3pPr>
            <a:lvl4pPr>
              <a:defRPr sz="460"/>
            </a:lvl4pPr>
            <a:lvl5pPr>
              <a:defRPr sz="460"/>
            </a:lvl5pPr>
            <a:lvl6pPr>
              <a:defRPr sz="460"/>
            </a:lvl6pPr>
            <a:lvl7pPr>
              <a:defRPr sz="460"/>
            </a:lvl7pPr>
            <a:lvl8pPr>
              <a:defRPr sz="460"/>
            </a:lvl8pPr>
            <a:lvl9pPr>
              <a:defRPr sz="46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79114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808"/>
            <a:ext cx="8229600" cy="8572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89" y="1151505"/>
            <a:ext cx="4040188" cy="479652"/>
          </a:xfrm>
          <a:prstGeom prst="rect">
            <a:avLst/>
          </a:prstGeom>
        </p:spPr>
        <p:txBody>
          <a:bodyPr anchor="b"/>
          <a:lstStyle>
            <a:lvl1pPr marL="0" indent="0">
              <a:buNone/>
              <a:defRPr sz="614" b="1"/>
            </a:lvl1pPr>
            <a:lvl2pPr marL="116900" indent="0">
              <a:buNone/>
              <a:defRPr sz="511" b="1"/>
            </a:lvl2pPr>
            <a:lvl3pPr marL="233801" indent="0">
              <a:buNone/>
              <a:defRPr sz="460" b="1"/>
            </a:lvl3pPr>
            <a:lvl4pPr marL="350701" indent="0">
              <a:buNone/>
              <a:defRPr sz="409" b="1"/>
            </a:lvl4pPr>
            <a:lvl5pPr marL="467601" indent="0">
              <a:buNone/>
              <a:defRPr sz="409" b="1"/>
            </a:lvl5pPr>
            <a:lvl6pPr marL="584502" indent="0">
              <a:buNone/>
              <a:defRPr sz="409" b="1"/>
            </a:lvl6pPr>
            <a:lvl7pPr marL="701402" indent="0">
              <a:buNone/>
              <a:defRPr sz="409" b="1"/>
            </a:lvl7pPr>
            <a:lvl8pPr marL="818302" indent="0">
              <a:buNone/>
              <a:defRPr sz="409" b="1"/>
            </a:lvl8pPr>
            <a:lvl9pPr marL="935203" indent="0">
              <a:buNone/>
              <a:defRPr sz="409" b="1"/>
            </a:lvl9pPr>
          </a:lstStyle>
          <a:p>
            <a:pPr lvl="0"/>
            <a:r>
              <a:rPr lang="en-US" dirty="0"/>
              <a:t>Click to edit Master text styles</a:t>
            </a:r>
          </a:p>
        </p:txBody>
      </p:sp>
      <p:sp>
        <p:nvSpPr>
          <p:cNvPr id="4" name="Content Placeholder 3"/>
          <p:cNvSpPr>
            <a:spLocks noGrp="1"/>
          </p:cNvSpPr>
          <p:nvPr>
            <p:ph sz="half" idx="2"/>
          </p:nvPr>
        </p:nvSpPr>
        <p:spPr>
          <a:xfrm>
            <a:off x="457289" y="1631156"/>
            <a:ext cx="4040188" cy="2963381"/>
          </a:xfrm>
          <a:prstGeom prst="rect">
            <a:avLst/>
          </a:prstGeom>
        </p:spPr>
        <p:txBody>
          <a:bodyPr/>
          <a:lstStyle>
            <a:lvl1pPr>
              <a:defRPr sz="614"/>
            </a:lvl1pPr>
            <a:lvl2pPr>
              <a:defRPr sz="511"/>
            </a:lvl2pPr>
            <a:lvl3pPr>
              <a:defRPr sz="460"/>
            </a:lvl3pPr>
            <a:lvl4pPr>
              <a:defRPr sz="409"/>
            </a:lvl4pPr>
            <a:lvl5pPr>
              <a:defRPr sz="409"/>
            </a:lvl5pPr>
            <a:lvl6pPr>
              <a:defRPr sz="409"/>
            </a:lvl6pPr>
            <a:lvl7pPr>
              <a:defRPr sz="409"/>
            </a:lvl7pPr>
            <a:lvl8pPr>
              <a:defRPr sz="409"/>
            </a:lvl8pPr>
            <a:lvl9pPr>
              <a:defRPr sz="409"/>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202" y="1151505"/>
            <a:ext cx="4041511" cy="479652"/>
          </a:xfrm>
          <a:prstGeom prst="rect">
            <a:avLst/>
          </a:prstGeom>
        </p:spPr>
        <p:txBody>
          <a:bodyPr anchor="b"/>
          <a:lstStyle>
            <a:lvl1pPr marL="0" indent="0">
              <a:buNone/>
              <a:defRPr sz="614" b="1"/>
            </a:lvl1pPr>
            <a:lvl2pPr marL="116900" indent="0">
              <a:buNone/>
              <a:defRPr sz="511" b="1"/>
            </a:lvl2pPr>
            <a:lvl3pPr marL="233801" indent="0">
              <a:buNone/>
              <a:defRPr sz="460" b="1"/>
            </a:lvl3pPr>
            <a:lvl4pPr marL="350701" indent="0">
              <a:buNone/>
              <a:defRPr sz="409" b="1"/>
            </a:lvl4pPr>
            <a:lvl5pPr marL="467601" indent="0">
              <a:buNone/>
              <a:defRPr sz="409" b="1"/>
            </a:lvl5pPr>
            <a:lvl6pPr marL="584502" indent="0">
              <a:buNone/>
              <a:defRPr sz="409" b="1"/>
            </a:lvl6pPr>
            <a:lvl7pPr marL="701402" indent="0">
              <a:buNone/>
              <a:defRPr sz="409" b="1"/>
            </a:lvl7pPr>
            <a:lvl8pPr marL="818302" indent="0">
              <a:buNone/>
              <a:defRPr sz="409" b="1"/>
            </a:lvl8pPr>
            <a:lvl9pPr marL="935203" indent="0">
              <a:buNone/>
              <a:defRPr sz="409" b="1"/>
            </a:lvl9pPr>
          </a:lstStyle>
          <a:p>
            <a:pPr lvl="0"/>
            <a:r>
              <a:rPr lang="en-US"/>
              <a:t>Click to edit Master text styles</a:t>
            </a:r>
          </a:p>
        </p:txBody>
      </p:sp>
      <p:sp>
        <p:nvSpPr>
          <p:cNvPr id="6" name="Content Placeholder 5"/>
          <p:cNvSpPr>
            <a:spLocks noGrp="1"/>
          </p:cNvSpPr>
          <p:nvPr>
            <p:ph sz="quarter" idx="4"/>
          </p:nvPr>
        </p:nvSpPr>
        <p:spPr>
          <a:xfrm>
            <a:off x="4645202" y="1631156"/>
            <a:ext cx="4041511" cy="2963381"/>
          </a:xfrm>
          <a:prstGeom prst="rect">
            <a:avLst/>
          </a:prstGeom>
        </p:spPr>
        <p:txBody>
          <a:bodyPr/>
          <a:lstStyle>
            <a:lvl1pPr>
              <a:defRPr sz="614"/>
            </a:lvl1pPr>
            <a:lvl2pPr>
              <a:defRPr sz="511"/>
            </a:lvl2pPr>
            <a:lvl3pPr>
              <a:defRPr sz="460"/>
            </a:lvl3pPr>
            <a:lvl4pPr>
              <a:defRPr sz="409"/>
            </a:lvl4pPr>
            <a:lvl5pPr>
              <a:defRPr sz="409"/>
            </a:lvl5pPr>
            <a:lvl6pPr>
              <a:defRPr sz="409"/>
            </a:lvl6pPr>
            <a:lvl7pPr>
              <a:defRPr sz="409"/>
            </a:lvl7pPr>
            <a:lvl8pPr>
              <a:defRPr sz="409"/>
            </a:lvl8pPr>
            <a:lvl9pPr>
              <a:defRPr sz="40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594841F7-22EF-F832-A72C-5733798FF29D}"/>
              </a:ext>
            </a:extLst>
          </p:cNvPr>
          <p:cNvSpPr>
            <a:spLocks noGrp="1" noChangeArrowheads="1"/>
          </p:cNvSpPr>
          <p:nvPr>
            <p:ph type="dt" sz="half" idx="10"/>
          </p:nvPr>
        </p:nvSpPr>
        <p:spPr>
          <a:xfrm>
            <a:off x="457200" y="4684713"/>
            <a:ext cx="2133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dirty="0"/>
          </a:p>
        </p:txBody>
      </p:sp>
      <p:sp>
        <p:nvSpPr>
          <p:cNvPr id="8" name="Rectangle 5">
            <a:extLst>
              <a:ext uri="{FF2B5EF4-FFF2-40B4-BE49-F238E27FC236}">
                <a16:creationId xmlns:a16="http://schemas.microsoft.com/office/drawing/2014/main" id="{1D5BBB71-6364-25C6-C262-8BEDDD91E429}"/>
              </a:ext>
            </a:extLst>
          </p:cNvPr>
          <p:cNvSpPr>
            <a:spLocks noGrp="1" noChangeArrowheads="1"/>
          </p:cNvSpPr>
          <p:nvPr>
            <p:ph type="ftr" sz="quarter" idx="11"/>
          </p:nvPr>
        </p:nvSpPr>
        <p:spPr>
          <a:xfrm>
            <a:off x="3124200" y="4684713"/>
            <a:ext cx="2895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dirty="0"/>
          </a:p>
        </p:txBody>
      </p:sp>
      <p:sp>
        <p:nvSpPr>
          <p:cNvPr id="9" name="Rectangle 6">
            <a:extLst>
              <a:ext uri="{FF2B5EF4-FFF2-40B4-BE49-F238E27FC236}">
                <a16:creationId xmlns:a16="http://schemas.microsoft.com/office/drawing/2014/main" id="{C0A10F4E-DEB4-F4E3-FF1E-47FCB66C97D8}"/>
              </a:ext>
            </a:extLst>
          </p:cNvPr>
          <p:cNvSpPr>
            <a:spLocks noGrp="1" noChangeArrowheads="1"/>
          </p:cNvSpPr>
          <p:nvPr>
            <p:ph type="sldNum" sz="quarter" idx="12"/>
          </p:nvPr>
        </p:nvSpPr>
        <p:spPr>
          <a:xfrm>
            <a:off x="6553200" y="4684713"/>
            <a:ext cx="2133600" cy="357187"/>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677F518A-7AA3-4577-8AAB-95252AB86074}" type="slidenum">
              <a:rPr lang="en-US" altLang="en-US"/>
              <a:pPr>
                <a:defRPr/>
              </a:pPr>
              <a:t>‹#›</a:t>
            </a:fld>
            <a:endParaRPr lang="en-US" altLang="en-US" dirty="0"/>
          </a:p>
        </p:txBody>
      </p:sp>
    </p:spTree>
    <p:extLst>
      <p:ext uri="{BB962C8B-B14F-4D97-AF65-F5344CB8AC3E}">
        <p14:creationId xmlns:p14="http://schemas.microsoft.com/office/powerpoint/2010/main" val="4025969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808"/>
            <a:ext cx="8229600" cy="857250"/>
          </a:xfrm>
          <a:prstGeom prst="rect">
            <a:avLst/>
          </a:prstGeom>
        </p:spPr>
        <p:txBody>
          <a:bodyPr/>
          <a:lstStyle/>
          <a:p>
            <a:r>
              <a:rPr lang="en-US"/>
              <a:t>Click to edit Master title style</a:t>
            </a:r>
          </a:p>
        </p:txBody>
      </p:sp>
      <p:sp>
        <p:nvSpPr>
          <p:cNvPr id="3" name="Rectangle 4">
            <a:extLst>
              <a:ext uri="{FF2B5EF4-FFF2-40B4-BE49-F238E27FC236}">
                <a16:creationId xmlns:a16="http://schemas.microsoft.com/office/drawing/2014/main" id="{19BAD52C-865D-F7BA-DF14-6D9F1CDF71E3}"/>
              </a:ext>
            </a:extLst>
          </p:cNvPr>
          <p:cNvSpPr>
            <a:spLocks noGrp="1" noChangeArrowheads="1"/>
          </p:cNvSpPr>
          <p:nvPr>
            <p:ph type="dt" sz="half" idx="10"/>
          </p:nvPr>
        </p:nvSpPr>
        <p:spPr>
          <a:xfrm>
            <a:off x="457200" y="4684713"/>
            <a:ext cx="2133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dirty="0"/>
          </a:p>
        </p:txBody>
      </p:sp>
      <p:sp>
        <p:nvSpPr>
          <p:cNvPr id="4" name="Rectangle 5">
            <a:extLst>
              <a:ext uri="{FF2B5EF4-FFF2-40B4-BE49-F238E27FC236}">
                <a16:creationId xmlns:a16="http://schemas.microsoft.com/office/drawing/2014/main" id="{FC73F65E-2C73-4809-3C82-3B21F40D1542}"/>
              </a:ext>
            </a:extLst>
          </p:cNvPr>
          <p:cNvSpPr>
            <a:spLocks noGrp="1" noChangeArrowheads="1"/>
          </p:cNvSpPr>
          <p:nvPr>
            <p:ph type="ftr" sz="quarter" idx="11"/>
          </p:nvPr>
        </p:nvSpPr>
        <p:spPr>
          <a:xfrm>
            <a:off x="3124200" y="4684713"/>
            <a:ext cx="2895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dirty="0"/>
          </a:p>
        </p:txBody>
      </p:sp>
      <p:sp>
        <p:nvSpPr>
          <p:cNvPr id="5" name="Rectangle 6">
            <a:extLst>
              <a:ext uri="{FF2B5EF4-FFF2-40B4-BE49-F238E27FC236}">
                <a16:creationId xmlns:a16="http://schemas.microsoft.com/office/drawing/2014/main" id="{FB74B7C0-E762-E8EE-2FCA-73777710FD9C}"/>
              </a:ext>
            </a:extLst>
          </p:cNvPr>
          <p:cNvSpPr>
            <a:spLocks noGrp="1" noChangeArrowheads="1"/>
          </p:cNvSpPr>
          <p:nvPr>
            <p:ph type="sldNum" sz="quarter" idx="12"/>
          </p:nvPr>
        </p:nvSpPr>
        <p:spPr>
          <a:xfrm>
            <a:off x="6553200" y="4684713"/>
            <a:ext cx="2133600" cy="357187"/>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BCD63A2F-9846-4673-933F-8E2A71E38286}" type="slidenum">
              <a:rPr lang="en-US" altLang="en-US"/>
              <a:pPr>
                <a:defRPr/>
              </a:pPr>
              <a:t>‹#›</a:t>
            </a:fld>
            <a:endParaRPr lang="en-US" altLang="en-US" dirty="0"/>
          </a:p>
        </p:txBody>
      </p:sp>
    </p:spTree>
    <p:extLst>
      <p:ext uri="{BB962C8B-B14F-4D97-AF65-F5344CB8AC3E}">
        <p14:creationId xmlns:p14="http://schemas.microsoft.com/office/powerpoint/2010/main" val="317996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FFB0B5F-5BE4-0A8C-1C99-5C4F54476FA1}"/>
              </a:ext>
            </a:extLst>
          </p:cNvPr>
          <p:cNvSpPr>
            <a:spLocks noGrp="1" noChangeArrowheads="1"/>
          </p:cNvSpPr>
          <p:nvPr>
            <p:ph type="dt" sz="half" idx="10"/>
          </p:nvPr>
        </p:nvSpPr>
        <p:spPr>
          <a:xfrm>
            <a:off x="457200" y="4684713"/>
            <a:ext cx="2133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dirty="0"/>
          </a:p>
        </p:txBody>
      </p:sp>
      <p:sp>
        <p:nvSpPr>
          <p:cNvPr id="3" name="Rectangle 5">
            <a:extLst>
              <a:ext uri="{FF2B5EF4-FFF2-40B4-BE49-F238E27FC236}">
                <a16:creationId xmlns:a16="http://schemas.microsoft.com/office/drawing/2014/main" id="{B79841DA-B865-4300-21D3-972E7205509D}"/>
              </a:ext>
            </a:extLst>
          </p:cNvPr>
          <p:cNvSpPr>
            <a:spLocks noGrp="1" noChangeArrowheads="1"/>
          </p:cNvSpPr>
          <p:nvPr>
            <p:ph type="ftr" sz="quarter" idx="11"/>
          </p:nvPr>
        </p:nvSpPr>
        <p:spPr>
          <a:xfrm>
            <a:off x="3124200" y="4684713"/>
            <a:ext cx="2895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dirty="0"/>
          </a:p>
        </p:txBody>
      </p:sp>
      <p:sp>
        <p:nvSpPr>
          <p:cNvPr id="4" name="Rectangle 6">
            <a:extLst>
              <a:ext uri="{FF2B5EF4-FFF2-40B4-BE49-F238E27FC236}">
                <a16:creationId xmlns:a16="http://schemas.microsoft.com/office/drawing/2014/main" id="{9C954BCD-22C9-11FA-BF3E-2513460F47A0}"/>
              </a:ext>
            </a:extLst>
          </p:cNvPr>
          <p:cNvSpPr>
            <a:spLocks noGrp="1" noChangeArrowheads="1"/>
          </p:cNvSpPr>
          <p:nvPr>
            <p:ph type="sldNum" sz="quarter" idx="12"/>
          </p:nvPr>
        </p:nvSpPr>
        <p:spPr>
          <a:xfrm>
            <a:off x="6553200" y="4684713"/>
            <a:ext cx="2133600" cy="357187"/>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B9F2AB2A-F8FA-4788-B487-775052DF7170}" type="slidenum">
              <a:rPr lang="en-US" altLang="en-US"/>
              <a:pPr>
                <a:defRPr/>
              </a:pPr>
              <a:t>‹#›</a:t>
            </a:fld>
            <a:endParaRPr lang="en-US" altLang="en-US" dirty="0"/>
          </a:p>
        </p:txBody>
      </p:sp>
    </p:spTree>
    <p:extLst>
      <p:ext uri="{BB962C8B-B14F-4D97-AF65-F5344CB8AC3E}">
        <p14:creationId xmlns:p14="http://schemas.microsoft.com/office/powerpoint/2010/main" val="3366565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89" y="204958"/>
            <a:ext cx="3008313" cy="871283"/>
          </a:xfrm>
          <a:prstGeom prst="rect">
            <a:avLst/>
          </a:prstGeom>
        </p:spPr>
        <p:txBody>
          <a:bodyPr anchor="b"/>
          <a:lstStyle>
            <a:lvl1pPr algn="l">
              <a:defRPr sz="511" b="1"/>
            </a:lvl1pPr>
          </a:lstStyle>
          <a:p>
            <a:r>
              <a:rPr lang="en-US"/>
              <a:t>Click to edit Master title style</a:t>
            </a:r>
          </a:p>
        </p:txBody>
      </p:sp>
      <p:sp>
        <p:nvSpPr>
          <p:cNvPr id="3" name="Content Placeholder 2"/>
          <p:cNvSpPr>
            <a:spLocks noGrp="1"/>
          </p:cNvSpPr>
          <p:nvPr>
            <p:ph idx="1"/>
          </p:nvPr>
        </p:nvSpPr>
        <p:spPr>
          <a:xfrm>
            <a:off x="3574963" y="204960"/>
            <a:ext cx="5111750" cy="4389579"/>
          </a:xfrm>
          <a:prstGeom prst="rect">
            <a:avLst/>
          </a:prstGeom>
        </p:spPr>
        <p:txBody>
          <a:bodyPr/>
          <a:lstStyle>
            <a:lvl1pPr>
              <a:defRPr sz="818"/>
            </a:lvl1pPr>
            <a:lvl2pPr>
              <a:defRPr sz="716"/>
            </a:lvl2pPr>
            <a:lvl3pPr>
              <a:defRPr sz="614"/>
            </a:lvl3pPr>
            <a:lvl4pPr>
              <a:defRPr sz="511"/>
            </a:lvl4pPr>
            <a:lvl5pPr>
              <a:defRPr sz="511"/>
            </a:lvl5pPr>
            <a:lvl6pPr>
              <a:defRPr sz="511"/>
            </a:lvl6pPr>
            <a:lvl7pPr>
              <a:defRPr sz="511"/>
            </a:lvl7pPr>
            <a:lvl8pPr>
              <a:defRPr sz="511"/>
            </a:lvl8pPr>
            <a:lvl9pPr>
              <a:defRPr sz="51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89" y="1076242"/>
            <a:ext cx="3008313" cy="3518297"/>
          </a:xfrm>
          <a:prstGeom prst="rect">
            <a:avLst/>
          </a:prstGeom>
        </p:spPr>
        <p:txBody>
          <a:bodyPr/>
          <a:lstStyle>
            <a:lvl1pPr marL="0" indent="0">
              <a:buNone/>
              <a:defRPr sz="358"/>
            </a:lvl1pPr>
            <a:lvl2pPr marL="116900" indent="0">
              <a:buNone/>
              <a:defRPr sz="307"/>
            </a:lvl2pPr>
            <a:lvl3pPr marL="233801" indent="0">
              <a:buNone/>
              <a:defRPr sz="256"/>
            </a:lvl3pPr>
            <a:lvl4pPr marL="350701" indent="0">
              <a:buNone/>
              <a:defRPr sz="230"/>
            </a:lvl4pPr>
            <a:lvl5pPr marL="467601" indent="0">
              <a:buNone/>
              <a:defRPr sz="230"/>
            </a:lvl5pPr>
            <a:lvl6pPr marL="584502" indent="0">
              <a:buNone/>
              <a:defRPr sz="230"/>
            </a:lvl6pPr>
            <a:lvl7pPr marL="701402" indent="0">
              <a:buNone/>
              <a:defRPr sz="230"/>
            </a:lvl7pPr>
            <a:lvl8pPr marL="818302" indent="0">
              <a:buNone/>
              <a:defRPr sz="230"/>
            </a:lvl8pPr>
            <a:lvl9pPr marL="935203" indent="0">
              <a:buNone/>
              <a:defRPr sz="230"/>
            </a:lvl9pPr>
          </a:lstStyle>
          <a:p>
            <a:pPr lvl="0"/>
            <a:r>
              <a:rPr lang="en-US"/>
              <a:t>Click to edit Master text styles</a:t>
            </a:r>
          </a:p>
        </p:txBody>
      </p:sp>
      <p:sp>
        <p:nvSpPr>
          <p:cNvPr id="5" name="Date Placeholder 4">
            <a:extLst>
              <a:ext uri="{FF2B5EF4-FFF2-40B4-BE49-F238E27FC236}">
                <a16:creationId xmlns:a16="http://schemas.microsoft.com/office/drawing/2014/main" id="{D991759F-ADA9-B960-75F2-C06ABBE98BDC}"/>
              </a:ext>
            </a:extLst>
          </p:cNvPr>
          <p:cNvSpPr>
            <a:spLocks noGrp="1" noChangeArrowheads="1"/>
          </p:cNvSpPr>
          <p:nvPr>
            <p:ph type="dt" sz="half" idx="10"/>
          </p:nvPr>
        </p:nvSpPr>
        <p:spPr>
          <a:xfrm>
            <a:off x="457200" y="4684713"/>
            <a:ext cx="2133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dirty="0"/>
          </a:p>
        </p:txBody>
      </p:sp>
      <p:sp>
        <p:nvSpPr>
          <p:cNvPr id="6" name="Footer Placeholder 5">
            <a:extLst>
              <a:ext uri="{FF2B5EF4-FFF2-40B4-BE49-F238E27FC236}">
                <a16:creationId xmlns:a16="http://schemas.microsoft.com/office/drawing/2014/main" id="{F544D3CA-96DD-4AB4-7AC8-A7CDFA70DF0A}"/>
              </a:ext>
            </a:extLst>
          </p:cNvPr>
          <p:cNvSpPr>
            <a:spLocks noGrp="1" noChangeArrowheads="1"/>
          </p:cNvSpPr>
          <p:nvPr>
            <p:ph type="ftr" sz="quarter" idx="11"/>
          </p:nvPr>
        </p:nvSpPr>
        <p:spPr>
          <a:xfrm>
            <a:off x="3124200" y="4684713"/>
            <a:ext cx="2895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dirty="0"/>
          </a:p>
        </p:txBody>
      </p:sp>
      <p:sp>
        <p:nvSpPr>
          <p:cNvPr id="7" name="Slide Number Placeholder 6">
            <a:extLst>
              <a:ext uri="{FF2B5EF4-FFF2-40B4-BE49-F238E27FC236}">
                <a16:creationId xmlns:a16="http://schemas.microsoft.com/office/drawing/2014/main" id="{5E01087C-2218-B9C0-E702-E44C79792322}"/>
              </a:ext>
            </a:extLst>
          </p:cNvPr>
          <p:cNvSpPr>
            <a:spLocks noGrp="1" noChangeArrowheads="1"/>
          </p:cNvSpPr>
          <p:nvPr>
            <p:ph type="sldNum" sz="quarter" idx="12"/>
          </p:nvPr>
        </p:nvSpPr>
        <p:spPr>
          <a:xfrm>
            <a:off x="6553200" y="4684713"/>
            <a:ext cx="2133600" cy="357187"/>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61D48742-270B-4E34-B636-7D3CF3B5EFF3}" type="slidenum">
              <a:rPr lang="en-US" altLang="en-US"/>
              <a:pPr>
                <a:defRPr/>
              </a:pPr>
              <a:t>‹#›</a:t>
            </a:fld>
            <a:endParaRPr lang="en-US" altLang="en-US" dirty="0"/>
          </a:p>
        </p:txBody>
      </p:sp>
    </p:spTree>
    <p:extLst>
      <p:ext uri="{BB962C8B-B14F-4D97-AF65-F5344CB8AC3E}">
        <p14:creationId xmlns:p14="http://schemas.microsoft.com/office/powerpoint/2010/main" val="3851415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13" y="3600365"/>
            <a:ext cx="5486576" cy="425223"/>
          </a:xfrm>
          <a:prstGeom prst="rect">
            <a:avLst/>
          </a:prstGeom>
        </p:spPr>
        <p:txBody>
          <a:bodyPr anchor="b"/>
          <a:lstStyle>
            <a:lvl1pPr algn="l">
              <a:defRPr sz="511" b="1"/>
            </a:lvl1pPr>
          </a:lstStyle>
          <a:p>
            <a:r>
              <a:rPr lang="en-US" dirty="0"/>
              <a:t>Click to edit Master title style</a:t>
            </a:r>
          </a:p>
        </p:txBody>
      </p:sp>
      <p:sp>
        <p:nvSpPr>
          <p:cNvPr id="3" name="Picture Placeholder 2"/>
          <p:cNvSpPr>
            <a:spLocks noGrp="1"/>
          </p:cNvSpPr>
          <p:nvPr>
            <p:ph type="pic" idx="1"/>
          </p:nvPr>
        </p:nvSpPr>
        <p:spPr>
          <a:xfrm>
            <a:off x="1792113" y="459667"/>
            <a:ext cx="5486576" cy="3085845"/>
          </a:xfrm>
          <a:prstGeom prst="rect">
            <a:avLst/>
          </a:prstGeom>
        </p:spPr>
        <p:txBody>
          <a:bodyPr/>
          <a:lstStyle>
            <a:lvl1pPr marL="0" indent="0">
              <a:buNone/>
              <a:defRPr sz="818"/>
            </a:lvl1pPr>
            <a:lvl2pPr marL="116900" indent="0">
              <a:buNone/>
              <a:defRPr sz="716"/>
            </a:lvl2pPr>
            <a:lvl3pPr marL="233801" indent="0">
              <a:buNone/>
              <a:defRPr sz="614"/>
            </a:lvl3pPr>
            <a:lvl4pPr marL="350701" indent="0">
              <a:buNone/>
              <a:defRPr sz="511"/>
            </a:lvl4pPr>
            <a:lvl5pPr marL="467601" indent="0">
              <a:buNone/>
              <a:defRPr sz="511"/>
            </a:lvl5pPr>
            <a:lvl6pPr marL="584502" indent="0">
              <a:buNone/>
              <a:defRPr sz="511"/>
            </a:lvl6pPr>
            <a:lvl7pPr marL="701402" indent="0">
              <a:buNone/>
              <a:defRPr sz="511"/>
            </a:lvl7pPr>
            <a:lvl8pPr marL="818302" indent="0">
              <a:buNone/>
              <a:defRPr sz="511"/>
            </a:lvl8pPr>
            <a:lvl9pPr marL="935203" indent="0">
              <a:buNone/>
              <a:defRPr sz="511"/>
            </a:lvl9pPr>
          </a:lstStyle>
          <a:p>
            <a:pPr lvl="0"/>
            <a:endParaRPr lang="en-US" noProof="0" dirty="0"/>
          </a:p>
        </p:txBody>
      </p:sp>
      <p:sp>
        <p:nvSpPr>
          <p:cNvPr id="4" name="Text Placeholder 3"/>
          <p:cNvSpPr>
            <a:spLocks noGrp="1"/>
          </p:cNvSpPr>
          <p:nvPr>
            <p:ph type="body" sz="half" idx="2"/>
          </p:nvPr>
        </p:nvSpPr>
        <p:spPr>
          <a:xfrm>
            <a:off x="1792113" y="4025589"/>
            <a:ext cx="5486576" cy="603392"/>
          </a:xfrm>
          <a:prstGeom prst="rect">
            <a:avLst/>
          </a:prstGeom>
        </p:spPr>
        <p:txBody>
          <a:bodyPr/>
          <a:lstStyle>
            <a:lvl1pPr marL="0" indent="0">
              <a:buNone/>
              <a:defRPr sz="358"/>
            </a:lvl1pPr>
            <a:lvl2pPr marL="116900" indent="0">
              <a:buNone/>
              <a:defRPr sz="307"/>
            </a:lvl2pPr>
            <a:lvl3pPr marL="233801" indent="0">
              <a:buNone/>
              <a:defRPr sz="256"/>
            </a:lvl3pPr>
            <a:lvl4pPr marL="350701" indent="0">
              <a:buNone/>
              <a:defRPr sz="230"/>
            </a:lvl4pPr>
            <a:lvl5pPr marL="467601" indent="0">
              <a:buNone/>
              <a:defRPr sz="230"/>
            </a:lvl5pPr>
            <a:lvl6pPr marL="584502" indent="0">
              <a:buNone/>
              <a:defRPr sz="230"/>
            </a:lvl6pPr>
            <a:lvl7pPr marL="701402" indent="0">
              <a:buNone/>
              <a:defRPr sz="230"/>
            </a:lvl7pPr>
            <a:lvl8pPr marL="818302" indent="0">
              <a:buNone/>
              <a:defRPr sz="230"/>
            </a:lvl8pPr>
            <a:lvl9pPr marL="935203" indent="0">
              <a:buNone/>
              <a:defRPr sz="230"/>
            </a:lvl9pPr>
          </a:lstStyle>
          <a:p>
            <a:pPr lvl="0"/>
            <a:r>
              <a:rPr lang="en-US"/>
              <a:t>Click to edit Master text styles</a:t>
            </a:r>
          </a:p>
        </p:txBody>
      </p:sp>
      <p:sp>
        <p:nvSpPr>
          <p:cNvPr id="5" name="Date Placeholder 4">
            <a:extLst>
              <a:ext uri="{FF2B5EF4-FFF2-40B4-BE49-F238E27FC236}">
                <a16:creationId xmlns:a16="http://schemas.microsoft.com/office/drawing/2014/main" id="{65976ACD-DCB6-3D26-682E-301051DD854C}"/>
              </a:ext>
            </a:extLst>
          </p:cNvPr>
          <p:cNvSpPr>
            <a:spLocks noGrp="1" noChangeArrowheads="1"/>
          </p:cNvSpPr>
          <p:nvPr>
            <p:ph type="dt" sz="half" idx="10"/>
          </p:nvPr>
        </p:nvSpPr>
        <p:spPr>
          <a:xfrm>
            <a:off x="457200" y="4684713"/>
            <a:ext cx="2133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dirty="0"/>
          </a:p>
        </p:txBody>
      </p:sp>
      <p:sp>
        <p:nvSpPr>
          <p:cNvPr id="6" name="Footer Placeholder 5">
            <a:extLst>
              <a:ext uri="{FF2B5EF4-FFF2-40B4-BE49-F238E27FC236}">
                <a16:creationId xmlns:a16="http://schemas.microsoft.com/office/drawing/2014/main" id="{041B5220-63DC-246F-5FC9-0570A04EE293}"/>
              </a:ext>
            </a:extLst>
          </p:cNvPr>
          <p:cNvSpPr>
            <a:spLocks noGrp="1" noChangeArrowheads="1"/>
          </p:cNvSpPr>
          <p:nvPr>
            <p:ph type="ftr" sz="quarter" idx="11"/>
          </p:nvPr>
        </p:nvSpPr>
        <p:spPr>
          <a:xfrm>
            <a:off x="3124200" y="4684713"/>
            <a:ext cx="2895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dirty="0"/>
          </a:p>
        </p:txBody>
      </p:sp>
      <p:sp>
        <p:nvSpPr>
          <p:cNvPr id="7" name="Slide Number Placeholder 6">
            <a:extLst>
              <a:ext uri="{FF2B5EF4-FFF2-40B4-BE49-F238E27FC236}">
                <a16:creationId xmlns:a16="http://schemas.microsoft.com/office/drawing/2014/main" id="{863A5281-8FAC-9E7E-9162-9121788686ED}"/>
              </a:ext>
            </a:extLst>
          </p:cNvPr>
          <p:cNvSpPr>
            <a:spLocks noGrp="1" noChangeArrowheads="1"/>
          </p:cNvSpPr>
          <p:nvPr>
            <p:ph type="sldNum" sz="quarter" idx="12"/>
          </p:nvPr>
        </p:nvSpPr>
        <p:spPr>
          <a:xfrm>
            <a:off x="6553200" y="4684713"/>
            <a:ext cx="2133600" cy="357187"/>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6332F347-CB41-4235-A342-CBDDE16597CD}" type="slidenum">
              <a:rPr lang="en-US" altLang="en-US"/>
              <a:pPr>
                <a:defRPr/>
              </a:pPr>
              <a:t>‹#›</a:t>
            </a:fld>
            <a:endParaRPr lang="en-US" altLang="en-US" dirty="0"/>
          </a:p>
        </p:txBody>
      </p:sp>
    </p:spTree>
    <p:extLst>
      <p:ext uri="{BB962C8B-B14F-4D97-AF65-F5344CB8AC3E}">
        <p14:creationId xmlns:p14="http://schemas.microsoft.com/office/powerpoint/2010/main" val="985408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419" r:id="rId1"/>
    <p:sldLayoutId id="2147484420" r:id="rId2"/>
    <p:sldLayoutId id="2147484421" r:id="rId3"/>
    <p:sldLayoutId id="2147484422" r:id="rId4"/>
    <p:sldLayoutId id="2147484423" r:id="rId5"/>
    <p:sldLayoutId id="2147484424" r:id="rId6"/>
    <p:sldLayoutId id="2147484425" r:id="rId7"/>
    <p:sldLayoutId id="2147484426" r:id="rId8"/>
    <p:sldLayoutId id="2147484427" r:id="rId9"/>
    <p:sldLayoutId id="2147484428" r:id="rId10"/>
    <p:sldLayoutId id="2147484429" r:id="rId11"/>
  </p:sldLayoutIdLst>
  <p:txStyles>
    <p:titleStyle>
      <a:lvl1pPr algn="ctr" defTabSz="760413" rtl="0" eaLnBrk="0" fontAlgn="base" hangingPunct="0">
        <a:spcBef>
          <a:spcPct val="0"/>
        </a:spcBef>
        <a:spcAft>
          <a:spcPct val="0"/>
        </a:spcAft>
        <a:defRPr sz="3600">
          <a:solidFill>
            <a:schemeClr val="tx2"/>
          </a:solidFill>
          <a:latin typeface="+mj-lt"/>
          <a:ea typeface="MS PGothic" panose="020B0600070205080204" pitchFamily="34" charset="-128"/>
          <a:cs typeface="+mj-cs"/>
        </a:defRPr>
      </a:lvl1pPr>
      <a:lvl2pPr algn="ctr" defTabSz="760413" rtl="0" eaLnBrk="0" fontAlgn="base" hangingPunct="0">
        <a:spcBef>
          <a:spcPct val="0"/>
        </a:spcBef>
        <a:spcAft>
          <a:spcPct val="0"/>
        </a:spcAft>
        <a:defRPr sz="3600">
          <a:solidFill>
            <a:schemeClr val="tx2"/>
          </a:solidFill>
          <a:latin typeface="Arial" charset="0"/>
          <a:ea typeface="MS PGothic" panose="020B0600070205080204" pitchFamily="34" charset="-128"/>
          <a:cs typeface="Arial" charset="0"/>
        </a:defRPr>
      </a:lvl2pPr>
      <a:lvl3pPr algn="ctr" defTabSz="760413" rtl="0" eaLnBrk="0" fontAlgn="base" hangingPunct="0">
        <a:spcBef>
          <a:spcPct val="0"/>
        </a:spcBef>
        <a:spcAft>
          <a:spcPct val="0"/>
        </a:spcAft>
        <a:defRPr sz="3600">
          <a:solidFill>
            <a:schemeClr val="tx2"/>
          </a:solidFill>
          <a:latin typeface="Arial" charset="0"/>
          <a:ea typeface="MS PGothic" panose="020B0600070205080204" pitchFamily="34" charset="-128"/>
          <a:cs typeface="Arial" charset="0"/>
        </a:defRPr>
      </a:lvl3pPr>
      <a:lvl4pPr algn="ctr" defTabSz="760413" rtl="0" eaLnBrk="0" fontAlgn="base" hangingPunct="0">
        <a:spcBef>
          <a:spcPct val="0"/>
        </a:spcBef>
        <a:spcAft>
          <a:spcPct val="0"/>
        </a:spcAft>
        <a:defRPr sz="3600">
          <a:solidFill>
            <a:schemeClr val="tx2"/>
          </a:solidFill>
          <a:latin typeface="Arial" charset="0"/>
          <a:ea typeface="MS PGothic" panose="020B0600070205080204" pitchFamily="34" charset="-128"/>
          <a:cs typeface="Arial" charset="0"/>
        </a:defRPr>
      </a:lvl4pPr>
      <a:lvl5pPr algn="ctr" defTabSz="760413" rtl="0" eaLnBrk="0" fontAlgn="base" hangingPunct="0">
        <a:spcBef>
          <a:spcPct val="0"/>
        </a:spcBef>
        <a:spcAft>
          <a:spcPct val="0"/>
        </a:spcAft>
        <a:defRPr sz="3600">
          <a:solidFill>
            <a:schemeClr val="tx2"/>
          </a:solidFill>
          <a:latin typeface="Arial" charset="0"/>
          <a:ea typeface="MS PGothic" panose="020B0600070205080204" pitchFamily="34" charset="-128"/>
          <a:cs typeface="Arial" charset="0"/>
        </a:defRPr>
      </a:lvl5pPr>
      <a:lvl6pPr marL="116900" algn="ctr" defTabSz="761476" rtl="0" fontAlgn="base">
        <a:spcBef>
          <a:spcPct val="0"/>
        </a:spcBef>
        <a:spcAft>
          <a:spcPct val="0"/>
        </a:spcAft>
        <a:defRPr sz="3656">
          <a:solidFill>
            <a:schemeClr val="tx2"/>
          </a:solidFill>
          <a:latin typeface="Arial" charset="0"/>
          <a:cs typeface="Arial" charset="0"/>
        </a:defRPr>
      </a:lvl6pPr>
      <a:lvl7pPr marL="233801" algn="ctr" defTabSz="761476" rtl="0" fontAlgn="base">
        <a:spcBef>
          <a:spcPct val="0"/>
        </a:spcBef>
        <a:spcAft>
          <a:spcPct val="0"/>
        </a:spcAft>
        <a:defRPr sz="3656">
          <a:solidFill>
            <a:schemeClr val="tx2"/>
          </a:solidFill>
          <a:latin typeface="Arial" charset="0"/>
          <a:cs typeface="Arial" charset="0"/>
        </a:defRPr>
      </a:lvl7pPr>
      <a:lvl8pPr marL="350701" algn="ctr" defTabSz="761476" rtl="0" fontAlgn="base">
        <a:spcBef>
          <a:spcPct val="0"/>
        </a:spcBef>
        <a:spcAft>
          <a:spcPct val="0"/>
        </a:spcAft>
        <a:defRPr sz="3656">
          <a:solidFill>
            <a:schemeClr val="tx2"/>
          </a:solidFill>
          <a:latin typeface="Arial" charset="0"/>
          <a:cs typeface="Arial" charset="0"/>
        </a:defRPr>
      </a:lvl8pPr>
      <a:lvl9pPr marL="467601" algn="ctr" defTabSz="761476" rtl="0" fontAlgn="base">
        <a:spcBef>
          <a:spcPct val="0"/>
        </a:spcBef>
        <a:spcAft>
          <a:spcPct val="0"/>
        </a:spcAft>
        <a:defRPr sz="3656">
          <a:solidFill>
            <a:schemeClr val="tx2"/>
          </a:solidFill>
          <a:latin typeface="Arial" charset="0"/>
          <a:cs typeface="Arial" charset="0"/>
        </a:defRPr>
      </a:lvl9pPr>
    </p:titleStyle>
    <p:bodyStyle>
      <a:lvl1pPr marL="285750" indent="-285750" algn="l" defTabSz="760413" rtl="0" eaLnBrk="0" fontAlgn="base" hangingPunct="0">
        <a:spcBef>
          <a:spcPct val="20000"/>
        </a:spcBef>
        <a:spcAft>
          <a:spcPct val="0"/>
        </a:spcAft>
        <a:buChar char="•"/>
        <a:defRPr sz="2600">
          <a:solidFill>
            <a:schemeClr val="tx1"/>
          </a:solidFill>
          <a:latin typeface="+mn-lt"/>
          <a:ea typeface="MS PGothic" panose="020B0600070205080204" pitchFamily="34" charset="-128"/>
          <a:cs typeface="+mn-cs"/>
        </a:defRPr>
      </a:lvl1pPr>
      <a:lvl2pPr marL="617538" indent="-236538" algn="l" defTabSz="760413" rtl="0" eaLnBrk="0" fontAlgn="base" hangingPunct="0">
        <a:spcBef>
          <a:spcPct val="20000"/>
        </a:spcBef>
        <a:spcAft>
          <a:spcPct val="0"/>
        </a:spcAft>
        <a:buChar char="–"/>
        <a:defRPr sz="2300">
          <a:solidFill>
            <a:schemeClr val="tx1"/>
          </a:solidFill>
          <a:latin typeface="+mn-lt"/>
          <a:ea typeface="Arial" charset="0"/>
          <a:cs typeface="+mn-cs"/>
        </a:defRPr>
      </a:lvl2pPr>
      <a:lvl3pPr marL="950913" indent="-188913" algn="l" defTabSz="760413" rtl="0" eaLnBrk="0" fontAlgn="base" hangingPunct="0">
        <a:spcBef>
          <a:spcPct val="20000"/>
        </a:spcBef>
        <a:spcAft>
          <a:spcPct val="0"/>
        </a:spcAft>
        <a:buChar char="•"/>
        <a:defRPr sz="1900">
          <a:solidFill>
            <a:schemeClr val="tx1"/>
          </a:solidFill>
          <a:latin typeface="+mn-lt"/>
          <a:ea typeface="Arial" charset="0"/>
          <a:cs typeface="+mn-cs"/>
        </a:defRPr>
      </a:lvl3pPr>
      <a:lvl4pPr marL="1331913" indent="-188913" algn="l" defTabSz="760413" rtl="0" eaLnBrk="0" fontAlgn="base" hangingPunct="0">
        <a:spcBef>
          <a:spcPct val="20000"/>
        </a:spcBef>
        <a:spcAft>
          <a:spcPct val="0"/>
        </a:spcAft>
        <a:buChar char="–"/>
        <a:defRPr sz="1600">
          <a:solidFill>
            <a:schemeClr val="tx1"/>
          </a:solidFill>
          <a:latin typeface="+mn-lt"/>
          <a:ea typeface="Arial" charset="0"/>
          <a:cs typeface="+mn-cs"/>
        </a:defRPr>
      </a:lvl4pPr>
      <a:lvl5pPr marL="1712913" indent="-188913" algn="l" defTabSz="760413" rtl="0" eaLnBrk="0" fontAlgn="base" hangingPunct="0">
        <a:spcBef>
          <a:spcPct val="20000"/>
        </a:spcBef>
        <a:spcAft>
          <a:spcPct val="0"/>
        </a:spcAft>
        <a:buChar char="»"/>
        <a:defRPr sz="1600">
          <a:solidFill>
            <a:schemeClr val="tx1"/>
          </a:solidFill>
          <a:latin typeface="+mn-lt"/>
          <a:ea typeface="Arial" charset="0"/>
          <a:cs typeface="+mn-cs"/>
        </a:defRPr>
      </a:lvl5pPr>
      <a:lvl6pPr marL="1830221" indent="-190369" algn="l" defTabSz="761476" rtl="0" fontAlgn="base">
        <a:spcBef>
          <a:spcPct val="20000"/>
        </a:spcBef>
        <a:spcAft>
          <a:spcPct val="0"/>
        </a:spcAft>
        <a:buChar char="»"/>
        <a:defRPr sz="1662">
          <a:solidFill>
            <a:schemeClr val="tx1"/>
          </a:solidFill>
          <a:latin typeface="+mn-lt"/>
          <a:cs typeface="+mn-cs"/>
        </a:defRPr>
      </a:lvl6pPr>
      <a:lvl7pPr marL="1947121" indent="-190369" algn="l" defTabSz="761476" rtl="0" fontAlgn="base">
        <a:spcBef>
          <a:spcPct val="20000"/>
        </a:spcBef>
        <a:spcAft>
          <a:spcPct val="0"/>
        </a:spcAft>
        <a:buChar char="»"/>
        <a:defRPr sz="1662">
          <a:solidFill>
            <a:schemeClr val="tx1"/>
          </a:solidFill>
          <a:latin typeface="+mn-lt"/>
          <a:cs typeface="+mn-cs"/>
        </a:defRPr>
      </a:lvl7pPr>
      <a:lvl8pPr marL="2064022" indent="-190369" algn="l" defTabSz="761476" rtl="0" fontAlgn="base">
        <a:spcBef>
          <a:spcPct val="20000"/>
        </a:spcBef>
        <a:spcAft>
          <a:spcPct val="0"/>
        </a:spcAft>
        <a:buChar char="»"/>
        <a:defRPr sz="1662">
          <a:solidFill>
            <a:schemeClr val="tx1"/>
          </a:solidFill>
          <a:latin typeface="+mn-lt"/>
          <a:cs typeface="+mn-cs"/>
        </a:defRPr>
      </a:lvl8pPr>
      <a:lvl9pPr marL="2180922" indent="-190369" algn="l" defTabSz="761476" rtl="0" fontAlgn="base">
        <a:spcBef>
          <a:spcPct val="20000"/>
        </a:spcBef>
        <a:spcAft>
          <a:spcPct val="0"/>
        </a:spcAft>
        <a:buChar char="»"/>
        <a:defRPr sz="1662">
          <a:solidFill>
            <a:schemeClr val="tx1"/>
          </a:solidFill>
          <a:latin typeface="+mn-lt"/>
          <a:cs typeface="+mn-cs"/>
        </a:defRPr>
      </a:lvl9pPr>
    </p:bodyStyle>
    <p:otherStyle>
      <a:defPPr>
        <a:defRPr lang="en-US"/>
      </a:defPPr>
      <a:lvl1pPr marL="0" algn="l" defTabSz="233801" rtl="0" eaLnBrk="1" latinLnBrk="0" hangingPunct="1">
        <a:defRPr sz="460" kern="1200">
          <a:solidFill>
            <a:schemeClr val="tx1"/>
          </a:solidFill>
          <a:latin typeface="+mn-lt"/>
          <a:ea typeface="+mn-ea"/>
          <a:cs typeface="+mn-cs"/>
        </a:defRPr>
      </a:lvl1pPr>
      <a:lvl2pPr marL="116900" algn="l" defTabSz="233801" rtl="0" eaLnBrk="1" latinLnBrk="0" hangingPunct="1">
        <a:defRPr sz="460" kern="1200">
          <a:solidFill>
            <a:schemeClr val="tx1"/>
          </a:solidFill>
          <a:latin typeface="+mn-lt"/>
          <a:ea typeface="+mn-ea"/>
          <a:cs typeface="+mn-cs"/>
        </a:defRPr>
      </a:lvl2pPr>
      <a:lvl3pPr marL="233801" algn="l" defTabSz="233801" rtl="0" eaLnBrk="1" latinLnBrk="0" hangingPunct="1">
        <a:defRPr sz="460" kern="1200">
          <a:solidFill>
            <a:schemeClr val="tx1"/>
          </a:solidFill>
          <a:latin typeface="+mn-lt"/>
          <a:ea typeface="+mn-ea"/>
          <a:cs typeface="+mn-cs"/>
        </a:defRPr>
      </a:lvl3pPr>
      <a:lvl4pPr marL="350701" algn="l" defTabSz="233801" rtl="0" eaLnBrk="1" latinLnBrk="0" hangingPunct="1">
        <a:defRPr sz="460" kern="1200">
          <a:solidFill>
            <a:schemeClr val="tx1"/>
          </a:solidFill>
          <a:latin typeface="+mn-lt"/>
          <a:ea typeface="+mn-ea"/>
          <a:cs typeface="+mn-cs"/>
        </a:defRPr>
      </a:lvl4pPr>
      <a:lvl5pPr marL="467601" algn="l" defTabSz="233801" rtl="0" eaLnBrk="1" latinLnBrk="0" hangingPunct="1">
        <a:defRPr sz="460" kern="1200">
          <a:solidFill>
            <a:schemeClr val="tx1"/>
          </a:solidFill>
          <a:latin typeface="+mn-lt"/>
          <a:ea typeface="+mn-ea"/>
          <a:cs typeface="+mn-cs"/>
        </a:defRPr>
      </a:lvl5pPr>
      <a:lvl6pPr marL="584502" algn="l" defTabSz="233801" rtl="0" eaLnBrk="1" latinLnBrk="0" hangingPunct="1">
        <a:defRPr sz="460" kern="1200">
          <a:solidFill>
            <a:schemeClr val="tx1"/>
          </a:solidFill>
          <a:latin typeface="+mn-lt"/>
          <a:ea typeface="+mn-ea"/>
          <a:cs typeface="+mn-cs"/>
        </a:defRPr>
      </a:lvl6pPr>
      <a:lvl7pPr marL="701402" algn="l" defTabSz="233801" rtl="0" eaLnBrk="1" latinLnBrk="0" hangingPunct="1">
        <a:defRPr sz="460" kern="1200">
          <a:solidFill>
            <a:schemeClr val="tx1"/>
          </a:solidFill>
          <a:latin typeface="+mn-lt"/>
          <a:ea typeface="+mn-ea"/>
          <a:cs typeface="+mn-cs"/>
        </a:defRPr>
      </a:lvl7pPr>
      <a:lvl8pPr marL="818302" algn="l" defTabSz="233801" rtl="0" eaLnBrk="1" latinLnBrk="0" hangingPunct="1">
        <a:defRPr sz="460" kern="1200">
          <a:solidFill>
            <a:schemeClr val="tx1"/>
          </a:solidFill>
          <a:latin typeface="+mn-lt"/>
          <a:ea typeface="+mn-ea"/>
          <a:cs typeface="+mn-cs"/>
        </a:defRPr>
      </a:lvl8pPr>
      <a:lvl9pPr marL="935203" algn="l" defTabSz="233801" rtl="0" eaLnBrk="1" latinLnBrk="0" hangingPunct="1">
        <a:defRPr sz="4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078D23DD-C5D6-4320-53EB-F3F15ED58871}"/>
              </a:ext>
            </a:extLst>
          </p:cNvPr>
          <p:cNvSpPr>
            <a:spLocks noChangeArrowheads="1"/>
          </p:cNvSpPr>
          <p:nvPr/>
        </p:nvSpPr>
        <p:spPr bwMode="auto">
          <a:xfrm>
            <a:off x="0" y="4319588"/>
            <a:ext cx="9144000" cy="839787"/>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defTabSz="2978150">
              <a:defRPr>
                <a:solidFill>
                  <a:schemeClr val="tx1"/>
                </a:solidFill>
                <a:latin typeface="Arial" panose="020B0604020202020204" pitchFamily="34" charset="0"/>
                <a:ea typeface="MS PGothic" panose="020B0600070205080204" pitchFamily="34" charset="-128"/>
              </a:defRPr>
            </a:lvl1pPr>
            <a:lvl2pPr defTabSz="2978150">
              <a:defRPr>
                <a:solidFill>
                  <a:schemeClr val="tx1"/>
                </a:solidFill>
                <a:latin typeface="Arial" panose="020B0604020202020204" pitchFamily="34" charset="0"/>
                <a:ea typeface="MS PGothic" panose="020B0600070205080204" pitchFamily="34" charset="-128"/>
              </a:defRPr>
            </a:lvl2pPr>
            <a:lvl3pPr defTabSz="2978150">
              <a:defRPr>
                <a:solidFill>
                  <a:schemeClr val="tx1"/>
                </a:solidFill>
                <a:latin typeface="Arial" panose="020B0604020202020204" pitchFamily="34" charset="0"/>
                <a:ea typeface="MS PGothic" panose="020B0600070205080204" pitchFamily="34" charset="-128"/>
              </a:defRPr>
            </a:lvl3pPr>
            <a:lvl4pPr defTabSz="2978150">
              <a:defRPr>
                <a:solidFill>
                  <a:schemeClr val="tx1"/>
                </a:solidFill>
                <a:latin typeface="Arial" panose="020B0604020202020204" pitchFamily="34" charset="0"/>
                <a:ea typeface="MS PGothic" panose="020B0600070205080204" pitchFamily="34" charset="-128"/>
              </a:defRPr>
            </a:lvl4pPr>
            <a:lvl5pPr defTabSz="2978150">
              <a:defRPr>
                <a:solidFill>
                  <a:schemeClr val="tx1"/>
                </a:solidFill>
                <a:latin typeface="Arial" panose="020B0604020202020204" pitchFamily="34" charset="0"/>
                <a:ea typeface="MS PGothic" panose="020B0600070205080204" pitchFamily="34" charset="-128"/>
              </a:defRPr>
            </a:lvl5pPr>
            <a:lvl6pPr marL="1028700" indent="1257300" defTabSz="29781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1485900" indent="1257300" defTabSz="29781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1943100" indent="1257300" defTabSz="29781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2400300" indent="1257300" defTabSz="29781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US" altLang="en-US" sz="5900" dirty="0"/>
          </a:p>
        </p:txBody>
      </p:sp>
      <p:pic>
        <p:nvPicPr>
          <p:cNvPr id="9" name="Graphic 8">
            <a:extLst>
              <a:ext uri="{FF2B5EF4-FFF2-40B4-BE49-F238E27FC236}">
                <a16:creationId xmlns:a16="http://schemas.microsoft.com/office/drawing/2014/main" id="{70D36645-0650-269A-BD9F-3D261571E5C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71" y="3937658"/>
            <a:ext cx="9144000" cy="1733748"/>
          </a:xfrm>
          <a:prstGeom prst="rect">
            <a:avLst/>
          </a:prstGeom>
        </p:spPr>
      </p:pic>
      <p:sp>
        <p:nvSpPr>
          <p:cNvPr id="2" name="TextBox 1">
            <a:extLst>
              <a:ext uri="{FF2B5EF4-FFF2-40B4-BE49-F238E27FC236}">
                <a16:creationId xmlns:a16="http://schemas.microsoft.com/office/drawing/2014/main" id="{E1E270A6-FCD8-078B-DF49-2EA324CE8191}"/>
              </a:ext>
            </a:extLst>
          </p:cNvPr>
          <p:cNvSpPr txBox="1">
            <a:spLocks noChangeArrowheads="1"/>
          </p:cNvSpPr>
          <p:nvPr/>
        </p:nvSpPr>
        <p:spPr bwMode="auto">
          <a:xfrm>
            <a:off x="398463" y="725488"/>
            <a:ext cx="8374062" cy="1692771"/>
          </a:xfrm>
          <a:prstGeom prst="rect">
            <a:avLst/>
          </a:prstGeom>
          <a:noFill/>
          <a:ln>
            <a:noFill/>
          </a:ln>
        </p:spPr>
        <p:txBody>
          <a:bodyPr>
            <a:spAutoFit/>
          </a:bodyPr>
          <a:lstStyle>
            <a:lvl1pPr>
              <a:defRPr sz="5900">
                <a:solidFill>
                  <a:schemeClr val="tx1"/>
                </a:solidFill>
                <a:latin typeface="Arial" panose="020B0604020202020204" pitchFamily="34" charset="0"/>
                <a:ea typeface="MS PGothic" panose="020B0600070205080204" pitchFamily="34" charset="-128"/>
              </a:defRPr>
            </a:lvl1pPr>
            <a:lvl2pPr marL="742950" indent="-285750">
              <a:defRPr sz="5900">
                <a:solidFill>
                  <a:schemeClr val="tx1"/>
                </a:solidFill>
                <a:latin typeface="Arial" panose="020B0604020202020204" pitchFamily="34" charset="0"/>
                <a:ea typeface="MS PGothic" panose="020B0600070205080204" pitchFamily="34" charset="-128"/>
              </a:defRPr>
            </a:lvl2pPr>
            <a:lvl3pPr marL="1143000" indent="-228600">
              <a:defRPr sz="5900">
                <a:solidFill>
                  <a:schemeClr val="tx1"/>
                </a:solidFill>
                <a:latin typeface="Arial" panose="020B0604020202020204" pitchFamily="34" charset="0"/>
                <a:ea typeface="MS PGothic" panose="020B0600070205080204" pitchFamily="34" charset="-128"/>
              </a:defRPr>
            </a:lvl3pPr>
            <a:lvl4pPr marL="1600200" indent="-228600">
              <a:defRPr sz="5900">
                <a:solidFill>
                  <a:schemeClr val="tx1"/>
                </a:solidFill>
                <a:latin typeface="Arial" panose="020B0604020202020204" pitchFamily="34" charset="0"/>
                <a:ea typeface="MS PGothic" panose="020B0600070205080204" pitchFamily="34" charset="-128"/>
              </a:defRPr>
            </a:lvl4pPr>
            <a:lvl5pPr marL="2057400" indent="-228600">
              <a:defRPr sz="59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9pPr>
          </a:lstStyle>
          <a:p>
            <a:pPr algn="ctr">
              <a:defRPr/>
            </a:pPr>
            <a:r>
              <a:rPr lang="en-US" altLang="en-US" sz="2600" b="1" dirty="0">
                <a:latin typeface="+mj-lt"/>
              </a:rPr>
              <a:t>Early Outcomes of the Innovations in Genicular Outcomes Registry (iGOR): A Prospective Cohort Study Assessing Real-World Outcomes of Treatments for Osteoarthritis of the Knee Pain</a:t>
            </a:r>
          </a:p>
        </p:txBody>
      </p:sp>
      <p:sp>
        <p:nvSpPr>
          <p:cNvPr id="3" name="TextBox 2">
            <a:extLst>
              <a:ext uri="{FF2B5EF4-FFF2-40B4-BE49-F238E27FC236}">
                <a16:creationId xmlns:a16="http://schemas.microsoft.com/office/drawing/2014/main" id="{D3F93BFE-EC4C-6E53-D3DF-5B984CDF70F5}"/>
              </a:ext>
            </a:extLst>
          </p:cNvPr>
          <p:cNvSpPr txBox="1"/>
          <p:nvPr/>
        </p:nvSpPr>
        <p:spPr>
          <a:xfrm>
            <a:off x="255588" y="2826992"/>
            <a:ext cx="8659812" cy="1169551"/>
          </a:xfrm>
          <a:prstGeom prst="rect">
            <a:avLst/>
          </a:prstGeom>
          <a:noFill/>
        </p:spPr>
        <p:txBody>
          <a:bodyPr wrap="square">
            <a:spAutoFit/>
          </a:bodyPr>
          <a:lstStyle/>
          <a:p>
            <a:pPr algn="ctr" eaLnBrk="1" hangingPunct="1">
              <a:buClr>
                <a:schemeClr val="accent2">
                  <a:lumMod val="50000"/>
                </a:schemeClr>
              </a:buClr>
              <a:defRPr/>
            </a:pPr>
            <a:r>
              <a:rPr lang="en-US" altLang="ja-JP" sz="1400" b="1" dirty="0">
                <a:solidFill>
                  <a:schemeClr val="bg1"/>
                </a:solidFill>
                <a:ea typeface="ＭＳ Ｐゴシック" pitchFamily="34" charset="-128"/>
              </a:rPr>
              <a:t>Andrew Spitzer</a:t>
            </a:r>
            <a:r>
              <a:rPr lang="en-US" altLang="ja-JP" sz="1400" dirty="0">
                <a:solidFill>
                  <a:schemeClr val="bg1"/>
                </a:solidFill>
                <a:ea typeface="ＭＳ Ｐゴシック" pitchFamily="34" charset="-128"/>
              </a:rPr>
              <a:t>,</a:t>
            </a:r>
            <a:r>
              <a:rPr lang="en-US" altLang="ja-JP" sz="1400" baseline="30000" dirty="0">
                <a:solidFill>
                  <a:schemeClr val="bg1"/>
                </a:solidFill>
                <a:ea typeface="ＭＳ Ｐゴシック" pitchFamily="34" charset="-128"/>
              </a:rPr>
              <a:t>1</a:t>
            </a:r>
            <a:r>
              <a:rPr lang="en-US" altLang="ja-JP" sz="1400" dirty="0">
                <a:solidFill>
                  <a:schemeClr val="bg1"/>
                </a:solidFill>
                <a:ea typeface="ＭＳ Ｐゴシック" pitchFamily="34" charset="-128"/>
              </a:rPr>
              <a:t> Vinod Dasa,</a:t>
            </a:r>
            <a:r>
              <a:rPr lang="en-US" altLang="ja-JP" sz="1400" baseline="30000" dirty="0">
                <a:solidFill>
                  <a:schemeClr val="bg1"/>
                </a:solidFill>
                <a:ea typeface="ＭＳ Ｐゴシック" pitchFamily="34" charset="-128"/>
              </a:rPr>
              <a:t>2</a:t>
            </a:r>
            <a:r>
              <a:rPr lang="en-US" altLang="ja-JP" sz="1400" dirty="0">
                <a:solidFill>
                  <a:schemeClr val="bg1"/>
                </a:solidFill>
                <a:ea typeface="ＭＳ Ｐゴシック" pitchFamily="34" charset="-128"/>
              </a:rPr>
              <a:t> Adam Rivadeneyra,</a:t>
            </a:r>
            <a:r>
              <a:rPr lang="en-US" altLang="ja-JP" sz="1400" baseline="30000" dirty="0">
                <a:solidFill>
                  <a:schemeClr val="bg1"/>
                </a:solidFill>
                <a:ea typeface="ＭＳ Ｐゴシック" pitchFamily="34" charset="-128"/>
              </a:rPr>
              <a:t>3</a:t>
            </a:r>
            <a:r>
              <a:rPr lang="en-US" altLang="ja-JP" sz="1400" dirty="0">
                <a:solidFill>
                  <a:schemeClr val="bg1"/>
                </a:solidFill>
                <a:ea typeface="ＭＳ Ｐゴシック" pitchFamily="34" charset="-128"/>
              </a:rPr>
              <a:t> David Rogenmoser,</a:t>
            </a:r>
            <a:r>
              <a:rPr lang="en-US" altLang="ja-JP" sz="1400" baseline="30000" dirty="0">
                <a:solidFill>
                  <a:schemeClr val="bg1"/>
                </a:solidFill>
                <a:ea typeface="ＭＳ Ｐゴシック" pitchFamily="34" charset="-128"/>
              </a:rPr>
              <a:t>4</a:t>
            </a:r>
            <a:r>
              <a:rPr lang="en-US" altLang="ja-JP" sz="1400" dirty="0">
                <a:solidFill>
                  <a:schemeClr val="bg1"/>
                </a:solidFill>
                <a:ea typeface="ＭＳ Ｐゴシック" pitchFamily="34" charset="-128"/>
              </a:rPr>
              <a:t> Joshua Urban,</a:t>
            </a:r>
            <a:r>
              <a:rPr lang="en-US" altLang="ja-JP" sz="1400" baseline="30000" dirty="0">
                <a:solidFill>
                  <a:schemeClr val="bg1"/>
                </a:solidFill>
                <a:ea typeface="ＭＳ Ｐゴシック" pitchFamily="34" charset="-128"/>
              </a:rPr>
              <a:t>5</a:t>
            </a:r>
          </a:p>
          <a:p>
            <a:pPr algn="ctr" eaLnBrk="1" hangingPunct="1">
              <a:buClr>
                <a:schemeClr val="accent2">
                  <a:lumMod val="50000"/>
                </a:schemeClr>
              </a:buClr>
              <a:defRPr/>
            </a:pPr>
            <a:r>
              <a:rPr lang="en-US" altLang="ja-JP" sz="1400" dirty="0">
                <a:solidFill>
                  <a:schemeClr val="bg1"/>
                </a:solidFill>
                <a:ea typeface="ＭＳ Ｐゴシック" pitchFamily="34" charset="-128"/>
              </a:rPr>
              <a:t>Michael A. Mont,</a:t>
            </a:r>
            <a:r>
              <a:rPr lang="en-US" altLang="ja-JP" sz="1400" baseline="30000" dirty="0">
                <a:solidFill>
                  <a:schemeClr val="bg1"/>
                </a:solidFill>
                <a:ea typeface="ＭＳ Ｐゴシック" pitchFamily="34" charset="-128"/>
              </a:rPr>
              <a:t>6</a:t>
            </a:r>
            <a:r>
              <a:rPr lang="en-US" altLang="ja-JP" sz="1400" dirty="0">
                <a:solidFill>
                  <a:schemeClr val="bg1"/>
                </a:solidFill>
                <a:ea typeface="ＭＳ Ｐゴシック" pitchFamily="34" charset="-128"/>
              </a:rPr>
              <a:t> Andrew Concoff,</a:t>
            </a:r>
            <a:r>
              <a:rPr lang="en-US" altLang="ja-JP" sz="1400" baseline="30000" dirty="0">
                <a:solidFill>
                  <a:schemeClr val="bg1"/>
                </a:solidFill>
                <a:ea typeface="ＭＳ Ｐゴシック" pitchFamily="34" charset="-128"/>
              </a:rPr>
              <a:t>7</a:t>
            </a:r>
            <a:r>
              <a:rPr lang="en-US" altLang="ja-JP" sz="1400" dirty="0">
                <a:solidFill>
                  <a:schemeClr val="bg1"/>
                </a:solidFill>
                <a:ea typeface="ＭＳ Ｐゴシック" pitchFamily="34" charset="-128"/>
              </a:rPr>
              <a:t> Jennifer H. Lin,</a:t>
            </a:r>
            <a:r>
              <a:rPr lang="en-US" altLang="ja-JP" sz="1400" baseline="30000" dirty="0">
                <a:solidFill>
                  <a:schemeClr val="bg1"/>
                </a:solidFill>
                <a:ea typeface="ＭＳ Ｐゴシック" pitchFamily="34" charset="-128"/>
              </a:rPr>
              <a:t>8</a:t>
            </a:r>
            <a:r>
              <a:rPr lang="en-US" altLang="ja-JP" sz="1400" dirty="0">
                <a:solidFill>
                  <a:schemeClr val="bg1"/>
                </a:solidFill>
                <a:ea typeface="ＭＳ Ｐゴシック" pitchFamily="34" charset="-128"/>
              </a:rPr>
              <a:t> and William Mihalko</a:t>
            </a:r>
            <a:r>
              <a:rPr lang="en-US" altLang="ja-JP" sz="1400" baseline="30000" dirty="0">
                <a:solidFill>
                  <a:schemeClr val="bg1"/>
                </a:solidFill>
                <a:ea typeface="ＭＳ Ｐゴシック" pitchFamily="34" charset="-128"/>
              </a:rPr>
              <a:t>9</a:t>
            </a:r>
          </a:p>
          <a:p>
            <a:pPr algn="ctr" eaLnBrk="1" hangingPunct="1">
              <a:buClr>
                <a:schemeClr val="accent2">
                  <a:lumMod val="50000"/>
                </a:schemeClr>
              </a:buClr>
              <a:defRPr/>
            </a:pPr>
            <a:r>
              <a:rPr lang="en-US" altLang="ja-JP" sz="1050" baseline="30000" dirty="0">
                <a:solidFill>
                  <a:schemeClr val="bg1"/>
                </a:solidFill>
                <a:ea typeface="ＭＳ Ｐゴシック" pitchFamily="34" charset="-128"/>
              </a:rPr>
              <a:t>1</a:t>
            </a:r>
            <a:r>
              <a:rPr lang="en-US" altLang="ja-JP" sz="1050" dirty="0">
                <a:solidFill>
                  <a:schemeClr val="bg1"/>
                </a:solidFill>
                <a:ea typeface="ＭＳ Ｐゴシック" pitchFamily="34" charset="-128"/>
              </a:rPr>
              <a:t>Cedars Sinai Medical Center, Los Angeles, CA; </a:t>
            </a:r>
            <a:r>
              <a:rPr lang="en-US" altLang="ja-JP" sz="1050" baseline="30000" dirty="0">
                <a:solidFill>
                  <a:schemeClr val="bg1"/>
                </a:solidFill>
                <a:ea typeface="ＭＳ Ｐゴシック" pitchFamily="34" charset="-128"/>
              </a:rPr>
              <a:t>2</a:t>
            </a:r>
            <a:r>
              <a:rPr lang="en-US" altLang="ja-JP" sz="1050" dirty="0">
                <a:solidFill>
                  <a:schemeClr val="bg1"/>
                </a:solidFill>
                <a:ea typeface="ＭＳ Ｐゴシック" pitchFamily="34" charset="-128"/>
              </a:rPr>
              <a:t>Louisiana State University Health Services Center, New Orleans, LA; </a:t>
            </a:r>
            <a:br>
              <a:rPr lang="en-US" altLang="ja-JP" sz="1050" dirty="0">
                <a:solidFill>
                  <a:schemeClr val="bg1"/>
                </a:solidFill>
                <a:ea typeface="ＭＳ Ｐゴシック" pitchFamily="34" charset="-128"/>
              </a:rPr>
            </a:br>
            <a:r>
              <a:rPr lang="en-US" altLang="ja-JP" sz="1050" baseline="30000" dirty="0">
                <a:solidFill>
                  <a:schemeClr val="bg1"/>
                </a:solidFill>
                <a:ea typeface="ＭＳ Ｐゴシック" pitchFamily="34" charset="-128"/>
              </a:rPr>
              <a:t>3</a:t>
            </a:r>
            <a:r>
              <a:rPr lang="en-US" altLang="ja-JP" sz="1050" dirty="0">
                <a:solidFill>
                  <a:schemeClr val="bg1"/>
                </a:solidFill>
                <a:ea typeface="ＭＳ Ｐゴシック" pitchFamily="34" charset="-128"/>
              </a:rPr>
              <a:t>Orthopaedic Specialty Institute, Orange, CA; </a:t>
            </a:r>
            <a:r>
              <a:rPr lang="en-US" altLang="ja-JP" sz="1050" baseline="30000" dirty="0">
                <a:solidFill>
                  <a:schemeClr val="bg1"/>
                </a:solidFill>
                <a:ea typeface="ＭＳ Ｐゴシック" pitchFamily="34" charset="-128"/>
              </a:rPr>
              <a:t>4</a:t>
            </a:r>
            <a:r>
              <a:rPr lang="en-US" altLang="ja-JP" sz="1050" dirty="0">
                <a:solidFill>
                  <a:schemeClr val="bg1"/>
                </a:solidFill>
                <a:ea typeface="ＭＳ Ｐゴシック" pitchFamily="34" charset="-128"/>
              </a:rPr>
              <a:t>Mid State Orthopaedic &amp; Sports Medicine Center, Alexandria, LA; </a:t>
            </a:r>
            <a:br>
              <a:rPr lang="en-US" altLang="ja-JP" sz="1050" dirty="0">
                <a:solidFill>
                  <a:schemeClr val="bg1"/>
                </a:solidFill>
                <a:ea typeface="ＭＳ Ｐゴシック" pitchFamily="34" charset="-128"/>
              </a:rPr>
            </a:br>
            <a:r>
              <a:rPr lang="en-US" altLang="ja-JP" sz="1050" baseline="30000" dirty="0">
                <a:solidFill>
                  <a:schemeClr val="bg1"/>
                </a:solidFill>
                <a:ea typeface="ＭＳ Ｐゴシック" pitchFamily="34" charset="-128"/>
              </a:rPr>
              <a:t>5</a:t>
            </a:r>
            <a:r>
              <a:rPr lang="en-US" altLang="ja-JP" sz="1050" dirty="0">
                <a:solidFill>
                  <a:schemeClr val="bg1"/>
                </a:solidFill>
                <a:ea typeface="ＭＳ Ｐゴシック" pitchFamily="34" charset="-128"/>
              </a:rPr>
              <a:t>OrthoNebraska, Omaha, NE; </a:t>
            </a:r>
            <a:r>
              <a:rPr lang="en-US" altLang="ja-JP" sz="1050" baseline="30000" dirty="0">
                <a:solidFill>
                  <a:schemeClr val="bg1"/>
                </a:solidFill>
                <a:ea typeface="ＭＳ Ｐゴシック" pitchFamily="34" charset="-128"/>
              </a:rPr>
              <a:t>6</a:t>
            </a:r>
            <a:r>
              <a:rPr lang="en-US" altLang="ja-JP" sz="1050" dirty="0">
                <a:solidFill>
                  <a:schemeClr val="bg1"/>
                </a:solidFill>
                <a:ea typeface="ＭＳ Ｐゴシック" pitchFamily="34" charset="-128"/>
              </a:rPr>
              <a:t>Sinai Hospital of Baltimore, Baltimore, MD; </a:t>
            </a:r>
            <a:r>
              <a:rPr lang="en-US" altLang="ja-JP" sz="1050" baseline="30000" dirty="0">
                <a:solidFill>
                  <a:schemeClr val="bg1"/>
                </a:solidFill>
                <a:ea typeface="ＭＳ Ｐゴシック" pitchFamily="34" charset="-128"/>
              </a:rPr>
              <a:t>7</a:t>
            </a:r>
            <a:r>
              <a:rPr lang="en-US" altLang="ja-JP" sz="1050" dirty="0">
                <a:solidFill>
                  <a:schemeClr val="bg1"/>
                </a:solidFill>
                <a:ea typeface="ＭＳ Ｐゴシック" pitchFamily="34" charset="-128"/>
              </a:rPr>
              <a:t>Exagen Inc., Vista, CA; </a:t>
            </a:r>
            <a:r>
              <a:rPr lang="en-US" altLang="ja-JP" sz="1050" baseline="30000" dirty="0">
                <a:solidFill>
                  <a:schemeClr val="bg1"/>
                </a:solidFill>
                <a:ea typeface="ＭＳ Ｐゴシック" pitchFamily="34" charset="-128"/>
              </a:rPr>
              <a:t>8</a:t>
            </a:r>
            <a:r>
              <a:rPr lang="en-US" altLang="ja-JP" sz="1050" dirty="0">
                <a:solidFill>
                  <a:schemeClr val="bg1"/>
                </a:solidFill>
                <a:ea typeface="ＭＳ Ｐゴシック" pitchFamily="34" charset="-128"/>
              </a:rPr>
              <a:t>Pacira BioSciences, Inc., Tampa, FL; </a:t>
            </a:r>
            <a:r>
              <a:rPr lang="en-US" altLang="ja-JP" sz="1050" baseline="30000" dirty="0">
                <a:solidFill>
                  <a:schemeClr val="bg1"/>
                </a:solidFill>
                <a:ea typeface="ＭＳ Ｐゴシック" pitchFamily="34" charset="-128"/>
              </a:rPr>
              <a:t>9</a:t>
            </a:r>
            <a:r>
              <a:rPr lang="en-US" altLang="ja-JP" sz="1050" dirty="0">
                <a:solidFill>
                  <a:schemeClr val="bg1"/>
                </a:solidFill>
                <a:ea typeface="ＭＳ Ｐゴシック" pitchFamily="34" charset="-128"/>
              </a:rPr>
              <a:t>University of Tennessee Health Science Center, Campbell Clinic Orthopaedics, Memphis, TN</a:t>
            </a:r>
          </a:p>
        </p:txBody>
      </p:sp>
      <p:sp>
        <p:nvSpPr>
          <p:cNvPr id="6" name="TextBox 5">
            <a:extLst>
              <a:ext uri="{FF2B5EF4-FFF2-40B4-BE49-F238E27FC236}">
                <a16:creationId xmlns:a16="http://schemas.microsoft.com/office/drawing/2014/main" id="{022E0AA9-7727-A33C-27C8-CA1F750B3FFC}"/>
              </a:ext>
            </a:extLst>
          </p:cNvPr>
          <p:cNvSpPr txBox="1"/>
          <p:nvPr/>
        </p:nvSpPr>
        <p:spPr>
          <a:xfrm>
            <a:off x="62404" y="4756150"/>
            <a:ext cx="1663700" cy="323850"/>
          </a:xfrm>
          <a:prstGeom prst="rect">
            <a:avLst/>
          </a:prstGeom>
          <a:noFill/>
        </p:spPr>
        <p:txBody>
          <a:bodyPr>
            <a:spAutoFit/>
          </a:bodyPr>
          <a:lstStyle/>
          <a:p>
            <a:pPr eaLnBrk="1" hangingPunct="1">
              <a:buClr>
                <a:schemeClr val="accent2">
                  <a:lumMod val="50000"/>
                </a:schemeClr>
              </a:buClr>
              <a:defRPr/>
            </a:pPr>
            <a:r>
              <a:rPr lang="en-US" altLang="ja-JP" sz="1500" dirty="0">
                <a:solidFill>
                  <a:schemeClr val="bg1"/>
                </a:solidFill>
                <a:ea typeface="ＭＳ Ｐゴシック" pitchFamily="34" charset="-128"/>
              </a:rPr>
              <a:t>Abstract: e345</a:t>
            </a:r>
            <a:endParaRPr lang="en-US" sz="15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C423E-9C4B-B620-EFBA-EE9DF3475DE3}"/>
              </a:ext>
            </a:extLst>
          </p:cNvPr>
          <p:cNvSpPr>
            <a:spLocks noGrp="1"/>
          </p:cNvSpPr>
          <p:nvPr>
            <p:ph type="title"/>
          </p:nvPr>
        </p:nvSpPr>
        <p:spPr>
          <a:xfrm>
            <a:off x="230188" y="136525"/>
            <a:ext cx="7740650" cy="317500"/>
          </a:xfrm>
        </p:spPr>
        <p:txBody>
          <a:bodyPr/>
          <a:lstStyle/>
          <a:p>
            <a:pPr defTabSz="761476">
              <a:defRPr/>
            </a:pPr>
            <a:r>
              <a:rPr lang="en-US" dirty="0">
                <a:solidFill>
                  <a:srgbClr val="E41C39"/>
                </a:solidFill>
              </a:rPr>
              <a:t>CONCLUSIONS</a:t>
            </a:r>
          </a:p>
        </p:txBody>
      </p:sp>
      <p:sp>
        <p:nvSpPr>
          <p:cNvPr id="10" name="TextBox 9">
            <a:extLst>
              <a:ext uri="{FF2B5EF4-FFF2-40B4-BE49-F238E27FC236}">
                <a16:creationId xmlns:a16="http://schemas.microsoft.com/office/drawing/2014/main" id="{91DD7D98-623C-8C73-F0E1-F8DAFCA17116}"/>
              </a:ext>
            </a:extLst>
          </p:cNvPr>
          <p:cNvSpPr txBox="1"/>
          <p:nvPr/>
        </p:nvSpPr>
        <p:spPr>
          <a:xfrm>
            <a:off x="230188" y="755181"/>
            <a:ext cx="8252505" cy="2954655"/>
          </a:xfrm>
          <a:prstGeom prst="rect">
            <a:avLst/>
          </a:prstGeom>
          <a:noFill/>
        </p:spPr>
        <p:txBody>
          <a:bodyPr wrap="square">
            <a:spAutoFit/>
          </a:bodyPr>
          <a:lstStyle/>
          <a:p>
            <a:pPr marL="285750" marR="0" lvl="0" indent="-285750">
              <a:spcBef>
                <a:spcPts val="1200"/>
              </a:spcBef>
              <a:spcAft>
                <a:spcPts val="0"/>
              </a:spcAft>
              <a:buSzPct val="100000"/>
              <a:buFont typeface="Arial" panose="020B0604020202020204" pitchFamily="34" charset="0"/>
              <a:buChar char="•"/>
            </a:pPr>
            <a:r>
              <a:rPr lang="en-US" sz="1300" dirty="0">
                <a:effectLst/>
                <a:latin typeface="Arial" panose="020B0604020202020204" pitchFamily="34" charset="0"/>
                <a:ea typeface="Calibri" panose="020F0502020204030204" pitchFamily="34" charset="0"/>
              </a:rPr>
              <a:t>Early results from the iGOR, a unique, first-of-its-kind, inclusive, and comprehensive registry, exhibited the feasibility of using a registry to obtain real-world data for the comparative effectiveness of OAK treatments</a:t>
            </a:r>
            <a:endParaRPr lang="en-US" sz="1300" dirty="0">
              <a:ea typeface="Calibri" panose="020F0502020204030204" pitchFamily="34" charset="0"/>
            </a:endParaRPr>
          </a:p>
          <a:p>
            <a:pPr marL="285750" indent="-285750">
              <a:spcBef>
                <a:spcPts val="1200"/>
              </a:spcBef>
              <a:spcAft>
                <a:spcPts val="0"/>
              </a:spcAft>
              <a:buSzPct val="100000"/>
              <a:buFont typeface="Arial" panose="020B0604020202020204" pitchFamily="34" charset="0"/>
              <a:buChar char="•"/>
            </a:pPr>
            <a:r>
              <a:rPr lang="en-US" sz="1300" dirty="0">
                <a:ea typeface="Calibri" panose="020F0502020204030204" pitchFamily="34" charset="0"/>
              </a:rPr>
              <a:t>In the current analyses, numerical improvements in pain and function were observed for 5 nonsurgical OAK treatments</a:t>
            </a:r>
          </a:p>
          <a:p>
            <a:pPr marL="548640" lvl="1" indent="-285750">
              <a:spcBef>
                <a:spcPts val="600"/>
              </a:spcBef>
              <a:spcAft>
                <a:spcPts val="0"/>
              </a:spcAft>
              <a:buSzPct val="75000"/>
              <a:buFont typeface="Courier New" panose="02070309020205020404" pitchFamily="49" charset="0"/>
              <a:buChar char="o"/>
            </a:pPr>
            <a:r>
              <a:rPr lang="en-US" sz="1300" dirty="0">
                <a:effectLst/>
                <a:latin typeface="Arial" panose="020B0604020202020204" pitchFamily="34" charset="0"/>
                <a:ea typeface="Calibri" panose="020F0502020204030204" pitchFamily="34" charset="0"/>
                <a:cs typeface="Times New Roman" panose="02020603050405020304" pitchFamily="18" charset="0"/>
              </a:rPr>
              <a:t>The IA-TA-ER cohort showed the highest magnitude of improvements over other treatments, while </a:t>
            </a:r>
            <a:br>
              <a:rPr lang="en-US" sz="1300" dirty="0">
                <a:effectLst/>
                <a:latin typeface="Arial" panose="020B0604020202020204" pitchFamily="34" charset="0"/>
                <a:ea typeface="Calibri" panose="020F0502020204030204" pitchFamily="34" charset="0"/>
                <a:cs typeface="Times New Roman" panose="02020603050405020304" pitchFamily="18" charset="0"/>
              </a:rPr>
            </a:br>
            <a:r>
              <a:rPr lang="en-US" sz="1300" dirty="0" err="1">
                <a:effectLst/>
                <a:latin typeface="Arial" panose="020B0604020202020204" pitchFamily="34" charset="0"/>
                <a:ea typeface="Calibri" panose="020F0502020204030204" pitchFamily="34" charset="0"/>
                <a:cs typeface="Times New Roman" panose="02020603050405020304" pitchFamily="18" charset="0"/>
              </a:rPr>
              <a:t>Cryo</a:t>
            </a:r>
            <a:r>
              <a:rPr lang="en-US" sz="1300" dirty="0">
                <a:effectLst/>
                <a:latin typeface="Arial" panose="020B0604020202020204" pitchFamily="34" charset="0"/>
                <a:ea typeface="Calibri" panose="020F0502020204030204" pitchFamily="34" charset="0"/>
                <a:cs typeface="Times New Roman" panose="02020603050405020304" pitchFamily="18" charset="0"/>
              </a:rPr>
              <a:t> was associated with greater improvement than IA-NSAID in pain and IA-CS in function</a:t>
            </a:r>
          </a:p>
          <a:p>
            <a:pPr marL="548640" lvl="1" indent="-285750">
              <a:spcBef>
                <a:spcPts val="600"/>
              </a:spcBef>
              <a:spcAft>
                <a:spcPts val="0"/>
              </a:spcAft>
              <a:buSzPct val="75000"/>
              <a:buFont typeface="Courier New" panose="02070309020205020404" pitchFamily="49" charset="0"/>
              <a:buChar char="o"/>
            </a:pPr>
            <a:r>
              <a:rPr lang="en-US" sz="1300" dirty="0">
                <a:effectLst/>
                <a:latin typeface="Arial" panose="020B0604020202020204" pitchFamily="34" charset="0"/>
                <a:ea typeface="Calibri" panose="020F0502020204030204" pitchFamily="34" charset="0"/>
                <a:cs typeface="Times New Roman" panose="02020603050405020304" pitchFamily="18" charset="0"/>
              </a:rPr>
              <a:t>While these findings may be impacted by residual confounding, plausible confounders including age, sex, BMI, KL grade, baseline pain catastrophizing scale score, and analgesic medication were controlled in the multivariable regression model</a:t>
            </a:r>
            <a:endParaRPr lang="en-US" sz="1300" dirty="0">
              <a:effectLst/>
              <a:latin typeface="Arial" panose="020B0604020202020204" pitchFamily="34" charset="0"/>
              <a:ea typeface="Calibri" panose="020F0502020204030204" pitchFamily="34" charset="0"/>
            </a:endParaRPr>
          </a:p>
          <a:p>
            <a:pPr marL="285750" marR="0" lvl="0" indent="-285750">
              <a:spcBef>
                <a:spcPts val="1200"/>
              </a:spcBef>
              <a:spcAft>
                <a:spcPts val="0"/>
              </a:spcAft>
              <a:buFont typeface="Arial" panose="020B0604020202020204" pitchFamily="34" charset="0"/>
              <a:buChar char="•"/>
            </a:pPr>
            <a:r>
              <a:rPr lang="en-US" sz="1300" dirty="0">
                <a:effectLst/>
                <a:latin typeface="Arial" panose="020B0604020202020204" pitchFamily="34" charset="0"/>
                <a:ea typeface="Calibri" panose="020F0502020204030204" pitchFamily="34" charset="0"/>
              </a:rPr>
              <a:t>These preliminary findings reflect results of a relatively small sample; as registry enrollment continues, longer term data from larger samples will improve understanding of the real-world impact of OAK treatments and inform future analyses</a:t>
            </a:r>
          </a:p>
        </p:txBody>
      </p:sp>
      <p:sp>
        <p:nvSpPr>
          <p:cNvPr id="11" name="TextBox 10">
            <a:extLst>
              <a:ext uri="{FF2B5EF4-FFF2-40B4-BE49-F238E27FC236}">
                <a16:creationId xmlns:a16="http://schemas.microsoft.com/office/drawing/2014/main" id="{59BD1410-B8C6-F2DA-893D-9F07F4F66749}"/>
              </a:ext>
            </a:extLst>
          </p:cNvPr>
          <p:cNvSpPr txBox="1"/>
          <p:nvPr/>
        </p:nvSpPr>
        <p:spPr>
          <a:xfrm>
            <a:off x="217709" y="4729382"/>
            <a:ext cx="8107680" cy="338554"/>
          </a:xfrm>
          <a:prstGeom prst="rect">
            <a:avLst/>
          </a:prstGeom>
          <a:noFill/>
        </p:spPr>
        <p:txBody>
          <a:bodyPr wrap="square" rtlCol="0">
            <a:spAutoFit/>
          </a:bodyPr>
          <a:lstStyle/>
          <a:p>
            <a:r>
              <a:rPr lang="en-US" sz="800" dirty="0">
                <a:ea typeface="Calibri" panose="020F0502020204030204" pitchFamily="34" charset="0"/>
              </a:rPr>
              <a:t>BMI, body mass index; Cryo, cryoneurolysis; IA-CS, intra-articular conventional corticosteroids; </a:t>
            </a:r>
            <a:r>
              <a:rPr lang="en-US" sz="800" dirty="0"/>
              <a:t>iGOR, Innovations in Genicular Outcomes Registry; KL, Kellgren-Lawrence, OAK, osteoarthritis of the knee; </a:t>
            </a:r>
            <a:r>
              <a:rPr lang="en-US" sz="800" dirty="0">
                <a:effectLst/>
                <a:latin typeface="Arial" panose="020B0604020202020204" pitchFamily="34" charset="0"/>
                <a:ea typeface="Calibri" panose="020F0502020204030204" pitchFamily="34" charset="0"/>
              </a:rPr>
              <a:t>IA-NSAID, intra-articular ketorolac; IA-TA-ER, intra-articular triamcinolone acetonide extended-release</a:t>
            </a:r>
            <a:r>
              <a:rPr lang="en-US" sz="800" dirty="0">
                <a:ea typeface="Calibri" panose="020F0502020204030204" pitchFamily="34" charset="0"/>
              </a:rPr>
              <a:t>.</a:t>
            </a:r>
            <a:r>
              <a:rPr lang="en-US" sz="800" dirty="0"/>
              <a:t> </a:t>
            </a:r>
          </a:p>
        </p:txBody>
      </p:sp>
    </p:spTree>
    <p:extLst>
      <p:ext uri="{BB962C8B-B14F-4D97-AF65-F5344CB8AC3E}">
        <p14:creationId xmlns:p14="http://schemas.microsoft.com/office/powerpoint/2010/main" val="133419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2FD25-F4C7-6C2A-9024-0CBBB07B55EF}"/>
              </a:ext>
            </a:extLst>
          </p:cNvPr>
          <p:cNvSpPr>
            <a:spLocks noGrp="1"/>
          </p:cNvSpPr>
          <p:nvPr>
            <p:ph type="title"/>
          </p:nvPr>
        </p:nvSpPr>
        <p:spPr>
          <a:xfrm>
            <a:off x="222250" y="136525"/>
            <a:ext cx="7748588" cy="317500"/>
          </a:xfrm>
        </p:spPr>
        <p:txBody>
          <a:bodyPr/>
          <a:lstStyle/>
          <a:p>
            <a:pPr defTabSz="761476">
              <a:defRPr/>
            </a:pPr>
            <a:r>
              <a:rPr lang="en-US" sz="1600" dirty="0">
                <a:solidFill>
                  <a:srgbClr val="E41C39"/>
                </a:solidFill>
              </a:rPr>
              <a:t>FINANCIAL DISCLOSURE</a:t>
            </a:r>
          </a:p>
        </p:txBody>
      </p:sp>
      <p:sp>
        <p:nvSpPr>
          <p:cNvPr id="3" name="Content Placeholder 2">
            <a:extLst>
              <a:ext uri="{FF2B5EF4-FFF2-40B4-BE49-F238E27FC236}">
                <a16:creationId xmlns:a16="http://schemas.microsoft.com/office/drawing/2014/main" id="{9C2E5004-84D1-FC47-7D17-7EF6954C2328}"/>
              </a:ext>
            </a:extLst>
          </p:cNvPr>
          <p:cNvSpPr>
            <a:spLocks noGrp="1"/>
          </p:cNvSpPr>
          <p:nvPr>
            <p:ph sz="half" idx="1"/>
          </p:nvPr>
        </p:nvSpPr>
        <p:spPr>
          <a:xfrm>
            <a:off x="220663" y="560359"/>
            <a:ext cx="8694737" cy="3879850"/>
          </a:xfrm>
        </p:spPr>
        <p:txBody>
          <a:bodyPr/>
          <a:lstStyle/>
          <a:p>
            <a:pPr marL="0" indent="0">
              <a:buFontTx/>
              <a:buNone/>
              <a:defRPr/>
            </a:pPr>
            <a:r>
              <a:rPr lang="en-US" altLang="en-US" sz="1050" b="1" dirty="0"/>
              <a:t>AS</a:t>
            </a:r>
            <a:r>
              <a:rPr lang="en-US" altLang="en-US" sz="1050" dirty="0"/>
              <a:t> has given paid presentations and received research fees from DePuy and Pacira BioSciences, Inc. and received consultancy fees from DePuy, Flexion Therapeutics, Pacira BioSciences, Inc. and TraumaCad.</a:t>
            </a:r>
          </a:p>
          <a:p>
            <a:pPr marL="0" indent="0">
              <a:buFontTx/>
              <a:buNone/>
              <a:defRPr/>
            </a:pPr>
            <a:r>
              <a:rPr lang="en-US" altLang="en-US" sz="1050" b="1" dirty="0"/>
              <a:t>VD</a:t>
            </a:r>
            <a:r>
              <a:rPr lang="en-US" altLang="en-US" sz="1050" dirty="0"/>
              <a:t> has given paid presentations for BioVentus, Pacira BioSciences, Inc., and Sanaral; has received consulting fees from Bioventus, Cymedica, Ferring Pharmaceuticals, Medi Post, Pacira BioSciences, Inc., Sanofi-Aventis, and Vertex Pharmaceuticals; has stock in Cymedica, Doc Social, Goldfinch Consulting, Grand Care, MEND, mymedicalimages.com, and SIGHT Medical; receives research funding from Cartiheal and Pacira BioSciences, Inc.; and serves on the editorial board of Journal of Orthopedic Experience and Innovation.</a:t>
            </a:r>
          </a:p>
          <a:p>
            <a:pPr marL="0" indent="0">
              <a:buFontTx/>
              <a:buNone/>
              <a:defRPr/>
            </a:pPr>
            <a:r>
              <a:rPr lang="en-US" altLang="en-US" sz="1050" b="1" dirty="0"/>
              <a:t>AR</a:t>
            </a:r>
            <a:r>
              <a:rPr lang="en-US" altLang="en-US" sz="1050" dirty="0"/>
              <a:t> has given paid presentations and received consultancy fees from Pacira Biosciences, Inc. </a:t>
            </a:r>
          </a:p>
          <a:p>
            <a:pPr marL="0" indent="0">
              <a:buFontTx/>
              <a:buNone/>
              <a:defRPr/>
            </a:pPr>
            <a:r>
              <a:rPr lang="en-US" altLang="en-US" sz="1050" b="1" dirty="0"/>
              <a:t>DR</a:t>
            </a:r>
            <a:r>
              <a:rPr lang="en-US" altLang="en-US" sz="1050" dirty="0"/>
              <a:t> has received consultancy fees from Pacira BioSciences, Inc. </a:t>
            </a:r>
          </a:p>
          <a:p>
            <a:pPr marL="0" indent="0">
              <a:buFontTx/>
              <a:buNone/>
              <a:defRPr/>
            </a:pPr>
            <a:r>
              <a:rPr lang="en-US" altLang="en-US" sz="1050" b="1" dirty="0"/>
              <a:t>JU</a:t>
            </a:r>
            <a:r>
              <a:rPr lang="en-US" altLang="en-US" sz="1050" dirty="0"/>
              <a:t> has given paid presentations and received consultancy fees from Pacira BioSciences, Inc., has received research support from Pacira BioSciences, Inc., SpineBioPharma, and Vertex; and has stock in Pacira BioSciences, Inc. </a:t>
            </a:r>
          </a:p>
          <a:p>
            <a:pPr marL="0" indent="0">
              <a:buFontTx/>
              <a:buNone/>
              <a:defRPr/>
            </a:pPr>
            <a:r>
              <a:rPr lang="en-US" altLang="en-US" sz="1050" b="1" dirty="0"/>
              <a:t>MAM</a:t>
            </a:r>
            <a:r>
              <a:rPr lang="en-US" altLang="en-US" sz="1050" dirty="0"/>
              <a:t> has received consulting fees from Stryker, 3M, CERAS Health, Exactech, Johnson &amp; Johnson, Mirror-AR, NXSCI, Pacira BioSciences, Inc., Peerwell, Smith &amp; Nephew, and US Medical Innovations; research funding from the National Institutes of Health; royalties from Stryker; serves as a board member for the Hip Society and the Knee Society; and is an Editor for </a:t>
            </a:r>
            <a:r>
              <a:rPr lang="en-US" altLang="en-US" sz="1050" i="1" dirty="0"/>
              <a:t>Journal of Arthroplasty</a:t>
            </a:r>
            <a:r>
              <a:rPr lang="en-US" altLang="en-US" sz="1050" dirty="0"/>
              <a:t>, </a:t>
            </a:r>
            <a:r>
              <a:rPr lang="en-US" altLang="en-US" sz="1050" i="1" dirty="0"/>
              <a:t>Journal of Knee Surgery</a:t>
            </a:r>
            <a:r>
              <a:rPr lang="en-US" altLang="en-US" sz="1050" dirty="0"/>
              <a:t>, </a:t>
            </a:r>
            <a:r>
              <a:rPr lang="en-US" altLang="en-US" sz="1050" i="1" dirty="0"/>
              <a:t>Surgical Technology International</a:t>
            </a:r>
            <a:r>
              <a:rPr lang="en-US" altLang="en-US" sz="1050" dirty="0"/>
              <a:t>, and </a:t>
            </a:r>
            <a:r>
              <a:rPr lang="en-US" altLang="en-US" sz="1050" i="1" dirty="0"/>
              <a:t>Orthopaedics</a:t>
            </a:r>
            <a:r>
              <a:rPr lang="en-US" altLang="en-US" sz="1050" dirty="0"/>
              <a:t>. </a:t>
            </a:r>
          </a:p>
          <a:p>
            <a:pPr marL="0" indent="0">
              <a:buFontTx/>
              <a:buNone/>
              <a:defRPr/>
            </a:pPr>
            <a:r>
              <a:rPr lang="en-US" altLang="en-US" sz="1050" b="1" dirty="0"/>
              <a:t>AC</a:t>
            </a:r>
            <a:r>
              <a:rPr lang="en-US" altLang="en-US" sz="1050" dirty="0"/>
              <a:t> is an employee of Exagen and owns stock and has received consultancy fees from Pacira BioSciences, Inc., and United Rheumatology. </a:t>
            </a:r>
          </a:p>
          <a:p>
            <a:pPr marL="0" indent="0">
              <a:buFontTx/>
              <a:buNone/>
              <a:defRPr/>
            </a:pPr>
            <a:r>
              <a:rPr lang="en-US" altLang="en-US" sz="1050" b="1" dirty="0"/>
              <a:t>JHL</a:t>
            </a:r>
            <a:r>
              <a:rPr lang="en-US" altLang="en-US" sz="1050" dirty="0"/>
              <a:t> is an employee of Pacira BioSciences, Inc. and owns stocks. </a:t>
            </a:r>
          </a:p>
          <a:p>
            <a:pPr marL="0" indent="0">
              <a:buFontTx/>
              <a:buNone/>
              <a:defRPr/>
            </a:pPr>
            <a:r>
              <a:rPr lang="en-US" altLang="en-US" sz="1050" b="1" dirty="0"/>
              <a:t>WM</a:t>
            </a:r>
            <a:r>
              <a:rPr lang="en-US" altLang="en-US" sz="1050" dirty="0"/>
              <a:t> has given paid presentations and received consulting fees from Aesculap/B. Braun and Pacira Biosciences, Inc.; owns stock in Medtronic; received research support from the American Association of Hip and Knee Surgeons, the Food and Drug Administration, and Medacta; received other financial support and royalties from Saunders/Mosby-Elsevier; received royalties from Aesculap/B. Braun; serves on the editorial board for </a:t>
            </a:r>
            <a:r>
              <a:rPr lang="en-US" altLang="en-US" sz="1050" i="1" dirty="0"/>
              <a:t>Journal of Arthroplasty</a:t>
            </a:r>
            <a:r>
              <a:rPr lang="en-US" altLang="en-US" sz="1050" dirty="0"/>
              <a:t>, </a:t>
            </a:r>
            <a:r>
              <a:rPr lang="en-US" altLang="en-US" sz="1050" i="1" dirty="0"/>
              <a:t>Journal of Long Term Effects of Medical Implants</a:t>
            </a:r>
            <a:r>
              <a:rPr lang="en-US" altLang="en-US" sz="1050" dirty="0"/>
              <a:t>, </a:t>
            </a:r>
            <a:r>
              <a:rPr lang="en-US" altLang="en-US" sz="1050" i="1" dirty="0"/>
              <a:t>Journal of Orthopaedic Research</a:t>
            </a:r>
            <a:r>
              <a:rPr lang="en-US" altLang="en-US" sz="1050" dirty="0"/>
              <a:t>, and </a:t>
            </a:r>
            <a:r>
              <a:rPr lang="en-US" altLang="en-US" sz="1050" i="1" dirty="0"/>
              <a:t>Orthopedic Clinics of North America</a:t>
            </a:r>
            <a:r>
              <a:rPr lang="en-US" altLang="en-US" sz="1050" dirty="0"/>
              <a:t>; and serves as a board member for the American Association of Hip and Knee Surgeons, the American Academy of Orthopedic Surgeons, the American Society for Testing and Materials, the Campbell Foundation, the Hip Society, the Knee Society, International Society for Technology in Arthroplasty, and the Orthopaedic Research Society. </a:t>
            </a:r>
            <a:endParaRPr lang="en-US" sz="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E400E-381C-5D5C-BF0D-5C262592BF70}"/>
              </a:ext>
            </a:extLst>
          </p:cNvPr>
          <p:cNvSpPr>
            <a:spLocks noGrp="1"/>
          </p:cNvSpPr>
          <p:nvPr>
            <p:ph type="title"/>
          </p:nvPr>
        </p:nvSpPr>
        <p:spPr>
          <a:xfrm>
            <a:off x="220662" y="136525"/>
            <a:ext cx="7721600" cy="317500"/>
          </a:xfrm>
        </p:spPr>
        <p:txBody>
          <a:bodyPr/>
          <a:lstStyle/>
          <a:p>
            <a:pPr defTabSz="761476">
              <a:defRPr/>
            </a:pPr>
            <a:r>
              <a:rPr lang="en-US" sz="1600" dirty="0">
                <a:solidFill>
                  <a:srgbClr val="E41C39"/>
                </a:solidFill>
              </a:rPr>
              <a:t>INTRODUCTION</a:t>
            </a:r>
            <a:endParaRPr lang="en-US" dirty="0">
              <a:solidFill>
                <a:srgbClr val="E41C39"/>
              </a:solidFill>
            </a:endParaRPr>
          </a:p>
        </p:txBody>
      </p:sp>
      <p:sp>
        <p:nvSpPr>
          <p:cNvPr id="6" name="Rectangle 3">
            <a:extLst>
              <a:ext uri="{FF2B5EF4-FFF2-40B4-BE49-F238E27FC236}">
                <a16:creationId xmlns:a16="http://schemas.microsoft.com/office/drawing/2014/main" id="{D3A5B27A-B820-3B14-C858-5BF977158C72}"/>
              </a:ext>
            </a:extLst>
          </p:cNvPr>
          <p:cNvSpPr>
            <a:spLocks noChangeArrowheads="1"/>
          </p:cNvSpPr>
          <p:nvPr/>
        </p:nvSpPr>
        <p:spPr bwMode="auto">
          <a:xfrm>
            <a:off x="220663" y="827194"/>
            <a:ext cx="8694738"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Treatment of OAK, focused on reducing pain and improving function,</a:t>
            </a:r>
            <a:r>
              <a:rPr kumimoji="0" lang="en-US" altLang="en-US" sz="1200" b="0" i="0" u="none" strike="noStrike" cap="none" normalizeH="0" baseline="3000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a:t>
            </a: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is often long term and involves multiple treatment modalities given chronicity of disease and individual patient considerations over time (</a:t>
            </a:r>
            <a:r>
              <a:rPr kumimoji="0" lang="en-US" altLang="en-US" sz="12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eg</a:t>
            </a: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comorbidities, goals)</a:t>
            </a:r>
            <a:r>
              <a:rPr kumimoji="0" lang="en-US" altLang="en-US" sz="1200" b="0" i="0" u="none" strike="noStrike" cap="none" normalizeH="0" baseline="3000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2</a:t>
            </a: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marL="344488" lvl="1" indent="-171450">
              <a:spcAft>
                <a:spcPts val="600"/>
              </a:spcAft>
              <a:buSzPct val="75000"/>
              <a:buFont typeface="Courier New" panose="02070309020205020404" pitchFamily="49" charset="0"/>
              <a:buChar char="o"/>
            </a:pP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Although innovative nonsurgical OAK treatments (</a:t>
            </a:r>
            <a:r>
              <a:rPr kumimoji="0" lang="en-US" altLang="en-US" sz="12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eg</a:t>
            </a: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extended-release injectable corticosteroid treatment, </a:t>
            </a:r>
            <a:r>
              <a:rPr kumimoji="0" lang="en-US" altLang="en-US" sz="12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cryo</a:t>
            </a: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nerve block) have been investigated in clinical studies,</a:t>
            </a:r>
            <a:r>
              <a:rPr kumimoji="0" lang="en-US" altLang="en-US" sz="1200" b="0" i="0" u="none" strike="noStrike" cap="none" normalizeH="0" baseline="3000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3-5</a:t>
            </a: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data are needed to further characterize these treatment options in  real-world settings</a:t>
            </a:r>
          </a:p>
          <a:p>
            <a:pPr marL="344488" lvl="1" indent="-171450">
              <a:spcAft>
                <a:spcPts val="600"/>
              </a:spcAft>
              <a:buSzPct val="75000"/>
              <a:buFont typeface="Courier New" panose="02070309020205020404" pitchFamily="49" charset="0"/>
              <a:buChar char="o"/>
            </a:pP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Additionally, clinical trial design restricts populations based on inclusion criteria and generally lacks longer term follow-up that may help inform treatment decisions</a:t>
            </a:r>
            <a:endParaRPr lang="en-US" altLang="en-US" sz="1200" dirty="0"/>
          </a:p>
          <a:p>
            <a:pPr marL="171450" indent="-171450">
              <a:spcAft>
                <a:spcPts val="600"/>
              </a:spcAft>
              <a:buFont typeface="Arial" panose="020B0604020202020204" pitchFamily="34" charset="0"/>
              <a:buChar char="•"/>
            </a:pP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The iGOR is a prospective, observational, longitudinal, multi-center registry designed to compare the effectiveness of several health outcomes among interventions chosen to manage symptomatic OAK through shared decision-making between physicians and patients</a:t>
            </a:r>
            <a:endParaRPr lang="en-US" altLang="en-US" sz="1200" dirty="0"/>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The inclusive and comprehensive design of iGOR enables an assessment of outcomes of multiple OAK treatments across dynamic treatment paradigms, reflecting real-world practice</a:t>
            </a: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
        <p:nvSpPr>
          <p:cNvPr id="8" name="Rectangle 7">
            <a:extLst>
              <a:ext uri="{FF2B5EF4-FFF2-40B4-BE49-F238E27FC236}">
                <a16:creationId xmlns:a16="http://schemas.microsoft.com/office/drawing/2014/main" id="{1B57D708-9213-9686-013B-5E35EABBE7F7}"/>
              </a:ext>
            </a:extLst>
          </p:cNvPr>
          <p:cNvSpPr/>
          <p:nvPr/>
        </p:nvSpPr>
        <p:spPr bwMode="auto">
          <a:xfrm>
            <a:off x="0" y="3780904"/>
            <a:ext cx="9144000" cy="591185"/>
          </a:xfrm>
          <a:prstGeom prst="rect">
            <a:avLst/>
          </a:prstGeom>
          <a:solidFill>
            <a:srgbClr val="BD292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78150" rtl="0" eaLnBrk="1" fontAlgn="base" latinLnBrk="0" hangingPunct="1">
              <a:lnSpc>
                <a:spcPct val="100000"/>
              </a:lnSpc>
              <a:spcBef>
                <a:spcPct val="0"/>
              </a:spcBef>
              <a:spcAft>
                <a:spcPct val="0"/>
              </a:spcAft>
              <a:buClrTx/>
              <a:buSzTx/>
              <a:buFontTx/>
              <a:buNone/>
              <a:tabLst/>
            </a:pPr>
            <a:endParaRPr kumimoji="0" lang="en-US" sz="5900" b="0" i="0" u="none" strike="noStrike" cap="none" normalizeH="0" baseline="0" dirty="0">
              <a:ln>
                <a:noFill/>
              </a:ln>
              <a:solidFill>
                <a:schemeClr val="tx1"/>
              </a:solidFill>
              <a:effectLst/>
              <a:latin typeface="Arial" charset="0"/>
              <a:cs typeface="Arial" charset="0"/>
            </a:endParaRPr>
          </a:p>
        </p:txBody>
      </p:sp>
      <p:sp>
        <p:nvSpPr>
          <p:cNvPr id="9" name="TextBox 8">
            <a:extLst>
              <a:ext uri="{FF2B5EF4-FFF2-40B4-BE49-F238E27FC236}">
                <a16:creationId xmlns:a16="http://schemas.microsoft.com/office/drawing/2014/main" id="{3727C038-36B4-7822-7931-3E026C6DCC7F}"/>
              </a:ext>
            </a:extLst>
          </p:cNvPr>
          <p:cNvSpPr txBox="1"/>
          <p:nvPr/>
        </p:nvSpPr>
        <p:spPr>
          <a:xfrm>
            <a:off x="148669" y="3816463"/>
            <a:ext cx="8846661" cy="523220"/>
          </a:xfrm>
          <a:prstGeom prst="rect">
            <a:avLst/>
          </a:prstGeom>
          <a:noFill/>
        </p:spPr>
        <p:txBody>
          <a:bodyPr wrap="square" rtlCol="0">
            <a:spAutoFit/>
          </a:bodyPr>
          <a:lstStyle/>
          <a:p>
            <a:r>
              <a:rPr lang="en-US" sz="1400" b="1" dirty="0">
                <a:solidFill>
                  <a:schemeClr val="bg1"/>
                </a:solidFill>
              </a:rPr>
              <a:t>Objective: To report comparative pain and function outcomes for multiple nonsurgical treatments for OAK in this early analysis of an ongoing </a:t>
            </a:r>
            <a:r>
              <a:rPr lang="en-US" sz="1400" b="1" dirty="0" err="1">
                <a:solidFill>
                  <a:schemeClr val="bg1"/>
                </a:solidFill>
              </a:rPr>
              <a:t>iGOR</a:t>
            </a:r>
            <a:r>
              <a:rPr lang="en-US" sz="1400" b="1" dirty="0">
                <a:solidFill>
                  <a:schemeClr val="bg1"/>
                </a:solidFill>
              </a:rPr>
              <a:t> prospective study</a:t>
            </a:r>
          </a:p>
        </p:txBody>
      </p:sp>
      <p:sp>
        <p:nvSpPr>
          <p:cNvPr id="10" name="TextBox 9">
            <a:extLst>
              <a:ext uri="{FF2B5EF4-FFF2-40B4-BE49-F238E27FC236}">
                <a16:creationId xmlns:a16="http://schemas.microsoft.com/office/drawing/2014/main" id="{2E1D3B03-64F9-FF05-B878-B23BD9EA9BD9}"/>
              </a:ext>
            </a:extLst>
          </p:cNvPr>
          <p:cNvSpPr txBox="1"/>
          <p:nvPr/>
        </p:nvSpPr>
        <p:spPr>
          <a:xfrm>
            <a:off x="220662" y="4475385"/>
            <a:ext cx="8694739" cy="584775"/>
          </a:xfrm>
          <a:prstGeom prst="rect">
            <a:avLst/>
          </a:prstGeom>
          <a:noFill/>
        </p:spPr>
        <p:txBody>
          <a:bodyPr wrap="square" rtlCol="0" anchor="b">
            <a:spAutoFit/>
          </a:bodyPr>
          <a:lstStyle/>
          <a:p>
            <a:r>
              <a:rPr lang="en-US" sz="800" dirty="0"/>
              <a:t>iGOR, Innovations in Genicular Outcomes Registry; OAK, osteoarthritis of the knee; TKA, total knee arthroplasty. </a:t>
            </a:r>
            <a:br>
              <a:rPr lang="en-US" sz="800" dirty="0"/>
            </a:br>
            <a:r>
              <a:rPr lang="en-US" sz="800" dirty="0"/>
              <a:t>1. The American Academy of Orthopaedic Surgeons. Management of osteoarthritis of the knee (non-arthroplasty): evidence-based clinical practice guideline. Rosemont, IL: American Academy of Orthopaedic Surgeons; 2021. 2. Nalamachu SR et al. </a:t>
            </a:r>
            <a:r>
              <a:rPr lang="en-US" sz="800" i="1" dirty="0"/>
              <a:t>J Pain Res</a:t>
            </a:r>
            <a:r>
              <a:rPr lang="en-US" sz="800" dirty="0"/>
              <a:t>. 2020;13:3415-3425. 3. </a:t>
            </a:r>
            <a:r>
              <a:rPr lang="en-US" sz="800" dirty="0" err="1">
                <a:solidFill>
                  <a:schemeClr val="tx2"/>
                </a:solidFill>
                <a:latin typeface="Arial" panose="020B0604020202020204" pitchFamily="34" charset="0"/>
                <a:cs typeface="Arial" panose="020B0604020202020204" pitchFamily="34" charset="0"/>
              </a:rPr>
              <a:t>Conaghan</a:t>
            </a:r>
            <a:r>
              <a:rPr lang="en-US" sz="800" dirty="0">
                <a:solidFill>
                  <a:schemeClr val="tx2"/>
                </a:solidFill>
                <a:latin typeface="Arial" panose="020B0604020202020204" pitchFamily="34" charset="0"/>
                <a:cs typeface="Arial" panose="020B0604020202020204" pitchFamily="34" charset="0"/>
              </a:rPr>
              <a:t> PG et al. </a:t>
            </a:r>
            <a:r>
              <a:rPr lang="en-US" sz="800" i="1" dirty="0">
                <a:solidFill>
                  <a:schemeClr val="tx2"/>
                </a:solidFill>
                <a:latin typeface="Arial" panose="020B0604020202020204" pitchFamily="34" charset="0"/>
                <a:cs typeface="Arial" panose="020B0604020202020204" pitchFamily="34" charset="0"/>
              </a:rPr>
              <a:t>J Bone Joint Surg Am</a:t>
            </a:r>
            <a:r>
              <a:rPr lang="en-US" sz="800" dirty="0">
                <a:solidFill>
                  <a:schemeClr val="tx2"/>
                </a:solidFill>
                <a:latin typeface="Arial" panose="020B0604020202020204" pitchFamily="34" charset="0"/>
                <a:cs typeface="Arial" panose="020B0604020202020204" pitchFamily="34" charset="0"/>
              </a:rPr>
              <a:t>. 2018;100(8):666-677</a:t>
            </a:r>
            <a:r>
              <a:rPr lang="en-US" sz="800" dirty="0"/>
              <a:t>. 4. Langworthy MJ et al. </a:t>
            </a:r>
            <a:r>
              <a:rPr lang="en-US" sz="800" i="1" dirty="0"/>
              <a:t>Adv Ther</a:t>
            </a:r>
            <a:r>
              <a:rPr lang="en-US" sz="800" dirty="0"/>
              <a:t>. 2019;36(6):1398-1411. 5. Radnovich R et al. </a:t>
            </a:r>
            <a:r>
              <a:rPr lang="en-US" sz="800" i="1" dirty="0"/>
              <a:t>Osteoarthritis Cartilage</a:t>
            </a:r>
            <a:r>
              <a:rPr lang="en-US" sz="800" dirty="0"/>
              <a:t>. 2017;25(8):1247-1256. </a:t>
            </a:r>
          </a:p>
        </p:txBody>
      </p:sp>
    </p:spTree>
    <p:extLst>
      <p:ext uri="{BB962C8B-B14F-4D97-AF65-F5344CB8AC3E}">
        <p14:creationId xmlns:p14="http://schemas.microsoft.com/office/powerpoint/2010/main" val="49869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B0ACD-EC4E-3355-C2D1-EF9C7B2FB083}"/>
              </a:ext>
            </a:extLst>
          </p:cNvPr>
          <p:cNvSpPr>
            <a:spLocks noGrp="1"/>
          </p:cNvSpPr>
          <p:nvPr>
            <p:ph type="title"/>
          </p:nvPr>
        </p:nvSpPr>
        <p:spPr>
          <a:xfrm>
            <a:off x="220663" y="136596"/>
            <a:ext cx="7748588" cy="317500"/>
          </a:xfrm>
        </p:spPr>
        <p:txBody>
          <a:bodyPr/>
          <a:lstStyle/>
          <a:p>
            <a:pPr defTabSz="761476">
              <a:defRPr/>
            </a:pPr>
            <a:r>
              <a:rPr lang="en-US" sz="1600" dirty="0">
                <a:solidFill>
                  <a:srgbClr val="E41C39"/>
                </a:solidFill>
              </a:rPr>
              <a:t>METHODS: REGISTRY AND STUDY DESIGN</a:t>
            </a:r>
            <a:endParaRPr lang="en-US" dirty="0">
              <a:solidFill>
                <a:srgbClr val="E41C39"/>
              </a:solidFill>
            </a:endParaRPr>
          </a:p>
        </p:txBody>
      </p:sp>
      <p:sp>
        <p:nvSpPr>
          <p:cNvPr id="8" name="TextBox 7">
            <a:extLst>
              <a:ext uri="{FF2B5EF4-FFF2-40B4-BE49-F238E27FC236}">
                <a16:creationId xmlns:a16="http://schemas.microsoft.com/office/drawing/2014/main" id="{8BECC0B0-A930-007D-52CA-6D2329F44202}"/>
              </a:ext>
            </a:extLst>
          </p:cNvPr>
          <p:cNvSpPr txBox="1"/>
          <p:nvPr/>
        </p:nvSpPr>
        <p:spPr>
          <a:xfrm>
            <a:off x="224631" y="613521"/>
            <a:ext cx="8694737" cy="3916457"/>
          </a:xfrm>
          <a:prstGeom prst="rect">
            <a:avLst/>
          </a:prstGeom>
          <a:noFill/>
        </p:spPr>
        <p:txBody>
          <a:bodyPr wrap="square">
            <a:spAutoFit/>
          </a:bodyPr>
          <a:lstStyle/>
          <a:p>
            <a:pPr marL="171450" marR="0" lvl="0" indent="-171450">
              <a:spcBef>
                <a:spcPts val="0"/>
              </a:spcBef>
              <a:spcAft>
                <a:spcPts val="400"/>
              </a:spcAft>
              <a:buFont typeface="Arial" panose="020B0604020202020204" pitchFamily="34" charset="0"/>
              <a:buChar char="•"/>
            </a:pPr>
            <a:r>
              <a:rPr lang="en-US" sz="1150" dirty="0">
                <a:effectLst/>
                <a:latin typeface="Arial" panose="020B0604020202020204" pitchFamily="34" charset="0"/>
                <a:ea typeface="Calibri" panose="020F0502020204030204" pitchFamily="34" charset="0"/>
              </a:rPr>
              <a:t>The iGOR (registered at Clinicaltrials.gov, NCT05495334) examines outcomes after interventions to manage OAK pain for up to 18 months following treatment</a:t>
            </a:r>
          </a:p>
          <a:p>
            <a:pPr marL="314325" lvl="1" indent="-141288">
              <a:spcBef>
                <a:spcPts val="0"/>
              </a:spcBef>
              <a:spcAft>
                <a:spcPts val="400"/>
              </a:spcAft>
              <a:buSzPct val="75000"/>
              <a:buFont typeface="Courier New" panose="02070309020205020404" pitchFamily="49" charset="0"/>
              <a:buChar char="o"/>
            </a:pPr>
            <a:r>
              <a:rPr lang="en-US" sz="1150" dirty="0">
                <a:effectLst/>
                <a:latin typeface="Arial" panose="020B0604020202020204" pitchFamily="34" charset="0"/>
                <a:ea typeface="Calibri" panose="020F0502020204030204" pitchFamily="34" charset="0"/>
                <a:cs typeface="Times New Roman" panose="02020603050405020304" pitchFamily="18" charset="0"/>
              </a:rPr>
              <a:t>The registry is designed for observational analysis only, with all treatment decisions made via shared decision-making between patients and their providers</a:t>
            </a:r>
          </a:p>
          <a:p>
            <a:pPr marL="314325" lvl="1" indent="-141288">
              <a:spcBef>
                <a:spcPts val="0"/>
              </a:spcBef>
              <a:spcAft>
                <a:spcPts val="400"/>
              </a:spcAft>
              <a:buSzPct val="75000"/>
              <a:buFont typeface="Courier New" panose="02070309020205020404" pitchFamily="49" charset="0"/>
              <a:buChar char="o"/>
            </a:pPr>
            <a:r>
              <a:rPr lang="en-US" sz="1150" dirty="0">
                <a:effectLst/>
                <a:latin typeface="Arial" panose="020B0604020202020204" pitchFamily="34" charset="0"/>
                <a:ea typeface="Calibri" panose="020F0502020204030204" pitchFamily="34" charset="0"/>
                <a:cs typeface="Times New Roman" panose="02020603050405020304" pitchFamily="18" charset="0"/>
              </a:rPr>
              <a:t>Eligible patients planning to receive any treatment for the management of OAK pain within 60 days are enrolled in the registry </a:t>
            </a:r>
          </a:p>
          <a:p>
            <a:pPr marL="314325" lvl="1" indent="-141288">
              <a:spcBef>
                <a:spcPts val="0"/>
              </a:spcBef>
              <a:spcAft>
                <a:spcPts val="400"/>
              </a:spcAft>
              <a:buSzPct val="75000"/>
              <a:buFont typeface="Courier New" panose="02070309020205020404" pitchFamily="49" charset="0"/>
              <a:buChar char="o"/>
            </a:pPr>
            <a:r>
              <a:rPr lang="en-US" sz="1150" dirty="0">
                <a:effectLst/>
                <a:latin typeface="Arial" panose="020B0604020202020204" pitchFamily="34" charset="0"/>
                <a:ea typeface="Calibri" panose="020F0502020204030204" pitchFamily="34" charset="0"/>
                <a:cs typeface="Times New Roman" panose="02020603050405020304" pitchFamily="18" charset="0"/>
              </a:rPr>
              <a:t>All treatments are captured during follow-up, including any new or repeated treatments applied after initial treatment</a:t>
            </a:r>
          </a:p>
          <a:p>
            <a:pPr marL="171450" marR="0" lvl="0" indent="-171450">
              <a:spcBef>
                <a:spcPts val="0"/>
              </a:spcBef>
              <a:spcAft>
                <a:spcPts val="400"/>
              </a:spcAft>
              <a:buFont typeface="Arial" panose="020B0604020202020204" pitchFamily="34" charset="0"/>
              <a:buChar char="•"/>
            </a:pPr>
            <a:r>
              <a:rPr lang="en-US" sz="1150" dirty="0">
                <a:effectLst/>
                <a:latin typeface="Arial" panose="020B0604020202020204" pitchFamily="34" charset="0"/>
                <a:ea typeface="Calibri" panose="020F0502020204030204" pitchFamily="34" charset="0"/>
              </a:rPr>
              <a:t>Participants enrolled in iGOR complete electronic instruments before (baseline) and after treatment to assess pain, function, sleep disturbance, quality of life, and satisfaction over 18 months; adverse events and healthcare resource utilization are extracted from medical records</a:t>
            </a:r>
          </a:p>
          <a:p>
            <a:pPr marL="171450" marR="0" lvl="0" indent="-171450">
              <a:spcBef>
                <a:spcPts val="0"/>
              </a:spcBef>
              <a:spcAft>
                <a:spcPts val="400"/>
              </a:spcAft>
              <a:buFont typeface="Arial" panose="020B0604020202020204" pitchFamily="34" charset="0"/>
              <a:buChar char="•"/>
            </a:pPr>
            <a:r>
              <a:rPr lang="en-US" sz="1150" dirty="0">
                <a:effectLst/>
                <a:latin typeface="Arial" panose="020B0604020202020204" pitchFamily="34" charset="0"/>
                <a:ea typeface="Calibri" panose="020F0502020204030204" pitchFamily="34" charset="0"/>
              </a:rPr>
              <a:t>The current analyses included patients with ≥1 month of follow-up who had unilateral OAK and moderate-to-severe pain (≥4 on the Brief Pain Inventory short form [BPI-sf]; scale ranging from 0 [no pain] to 10 [worst]) before treatment baseline</a:t>
            </a:r>
          </a:p>
          <a:p>
            <a:pPr marL="314325" lvl="1" indent="-141288">
              <a:spcBef>
                <a:spcPts val="0"/>
              </a:spcBef>
              <a:spcAft>
                <a:spcPts val="400"/>
              </a:spcAft>
              <a:buSzPct val="75000"/>
              <a:buFont typeface="Courier New" panose="02070309020205020404" pitchFamily="49" charset="0"/>
              <a:buChar char="o"/>
            </a:pPr>
            <a:r>
              <a:rPr lang="en-US" sz="1150" dirty="0">
                <a:effectLst/>
                <a:latin typeface="Arial" panose="020B0604020202020204" pitchFamily="34" charset="0"/>
                <a:ea typeface="Calibri" panose="020F0502020204030204" pitchFamily="34" charset="0"/>
                <a:cs typeface="Times New Roman" panose="02020603050405020304" pitchFamily="18" charset="0"/>
              </a:rPr>
              <a:t>Patients were enrolled from 6 clinical sites across the United States between September 24, 2021, and December 30, 2022</a:t>
            </a:r>
          </a:p>
          <a:p>
            <a:pPr marL="171450" marR="0" lvl="0" indent="-171450">
              <a:spcBef>
                <a:spcPts val="0"/>
              </a:spcBef>
              <a:spcAft>
                <a:spcPts val="400"/>
              </a:spcAft>
              <a:buFont typeface="Arial" panose="020B0604020202020204" pitchFamily="34" charset="0"/>
              <a:buChar char="•"/>
            </a:pPr>
            <a:r>
              <a:rPr lang="en-US" sz="1150" dirty="0">
                <a:effectLst/>
                <a:latin typeface="Arial" panose="020B0604020202020204" pitchFamily="34" charset="0"/>
                <a:ea typeface="Calibri" panose="020F0502020204030204" pitchFamily="34" charset="0"/>
              </a:rPr>
              <a:t>Patients received 1 of 5 nonsurgical treatments at study enrollment: IA-hyaluronic acid (IA-HA), IA-ketorolac (IA-NSAID), </a:t>
            </a:r>
            <a:br>
              <a:rPr lang="en-US" sz="1150" dirty="0">
                <a:effectLst/>
                <a:latin typeface="Arial" panose="020B0604020202020204" pitchFamily="34" charset="0"/>
                <a:ea typeface="Calibri" panose="020F0502020204030204" pitchFamily="34" charset="0"/>
              </a:rPr>
            </a:br>
            <a:r>
              <a:rPr lang="en-US" sz="1150" dirty="0">
                <a:effectLst/>
                <a:latin typeface="Arial" panose="020B0604020202020204" pitchFamily="34" charset="0"/>
                <a:ea typeface="Calibri" panose="020F0502020204030204" pitchFamily="34" charset="0"/>
              </a:rPr>
              <a:t>IA-conventional corticosteroids (IA-CS), IA-triamcinolone acetonide extended-release (IA-TA-ER), or genicular-nerve cryoneurolysis (Cryo)</a:t>
            </a:r>
          </a:p>
          <a:p>
            <a:pPr marL="171450" marR="0" lvl="0" indent="-171450">
              <a:spcBef>
                <a:spcPts val="0"/>
              </a:spcBef>
              <a:spcAft>
                <a:spcPts val="400"/>
              </a:spcAft>
              <a:buFont typeface="Arial" panose="020B0604020202020204" pitchFamily="34" charset="0"/>
              <a:buChar char="•"/>
            </a:pPr>
            <a:r>
              <a:rPr lang="en-US" sz="1150" dirty="0">
                <a:effectLst/>
                <a:latin typeface="Arial" panose="020B0604020202020204" pitchFamily="34" charset="0"/>
                <a:ea typeface="Calibri" panose="020F0502020204030204" pitchFamily="34" charset="0"/>
              </a:rPr>
              <a:t>Outcomes included pain severity from the BPI-sf and function from the KOOS-JR (interval score with a scale ranging from </a:t>
            </a:r>
            <a:br>
              <a:rPr lang="en-US" sz="1150" dirty="0">
                <a:effectLst/>
                <a:latin typeface="Arial" panose="020B0604020202020204" pitchFamily="34" charset="0"/>
                <a:ea typeface="Calibri" panose="020F0502020204030204" pitchFamily="34" charset="0"/>
              </a:rPr>
            </a:br>
            <a:r>
              <a:rPr lang="en-US" sz="1150" dirty="0">
                <a:effectLst/>
                <a:latin typeface="Arial" panose="020B0604020202020204" pitchFamily="34" charset="0"/>
                <a:ea typeface="Calibri" panose="020F0502020204030204" pitchFamily="34" charset="0"/>
              </a:rPr>
              <a:t>0 [worst] to 100 [perfect]) assessed at weeks 1 through 6, then at 2 and 3 months</a:t>
            </a:r>
          </a:p>
          <a:p>
            <a:pPr marL="171450" marR="0" lvl="0" indent="-171450">
              <a:spcBef>
                <a:spcPts val="0"/>
              </a:spcBef>
              <a:spcAft>
                <a:spcPts val="400"/>
              </a:spcAft>
              <a:buFont typeface="Arial" panose="020B0604020202020204" pitchFamily="34" charset="0"/>
              <a:buChar char="•"/>
            </a:pPr>
            <a:r>
              <a:rPr lang="en-US" sz="1150" dirty="0">
                <a:effectLst/>
                <a:latin typeface="Arial" panose="020B0604020202020204" pitchFamily="34" charset="0"/>
                <a:ea typeface="Calibri" panose="020F0502020204030204" pitchFamily="34" charset="0"/>
              </a:rPr>
              <a:t>Multivariable mixed-effects modeling was conducted for outcome comparisons between treatments with adjustment for age, sex, study site, KL grade, baseline pain severity or function scores, pain catastrophizing, and follow-up analgesic use </a:t>
            </a:r>
          </a:p>
        </p:txBody>
      </p:sp>
      <p:sp>
        <p:nvSpPr>
          <p:cNvPr id="9" name="TextBox 8">
            <a:extLst>
              <a:ext uri="{FF2B5EF4-FFF2-40B4-BE49-F238E27FC236}">
                <a16:creationId xmlns:a16="http://schemas.microsoft.com/office/drawing/2014/main" id="{19ECA4F7-2680-EFD7-BCF9-1864D71833E5}"/>
              </a:ext>
            </a:extLst>
          </p:cNvPr>
          <p:cNvSpPr txBox="1"/>
          <p:nvPr/>
        </p:nvSpPr>
        <p:spPr>
          <a:xfrm>
            <a:off x="220663" y="4722396"/>
            <a:ext cx="8674390" cy="338554"/>
          </a:xfrm>
          <a:prstGeom prst="rect">
            <a:avLst/>
          </a:prstGeom>
          <a:noFill/>
        </p:spPr>
        <p:txBody>
          <a:bodyPr wrap="square" rtlCol="0" anchor="b">
            <a:spAutoFit/>
          </a:bodyPr>
          <a:lstStyle/>
          <a:p>
            <a:r>
              <a:rPr lang="en-US" sz="800" dirty="0"/>
              <a:t>IA, intra-articular; iGOR, Innovations in Genicular Outcomes Registry; KL, Kellgren-Lawrence; KOOS-JR, </a:t>
            </a:r>
            <a:r>
              <a:rPr lang="en-US" sz="800" dirty="0">
                <a:effectLst/>
                <a:latin typeface="Arial" panose="020B0604020202020204" pitchFamily="34" charset="0"/>
                <a:ea typeface="Calibri" panose="020F0502020204030204" pitchFamily="34" charset="0"/>
              </a:rPr>
              <a:t>Knee Injury and Osteoarthritis Outcome Score for Joint Replacement; </a:t>
            </a:r>
            <a:r>
              <a:rPr lang="en-US" sz="800" dirty="0"/>
              <a:t>OAK, osteoarthritis of the knee.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9505B-63A8-2B30-45B4-FAFA0C2E3E60}"/>
              </a:ext>
            </a:extLst>
          </p:cNvPr>
          <p:cNvSpPr>
            <a:spLocks noGrp="1"/>
          </p:cNvSpPr>
          <p:nvPr>
            <p:ph type="title"/>
          </p:nvPr>
        </p:nvSpPr>
        <p:spPr>
          <a:xfrm>
            <a:off x="220663" y="136525"/>
            <a:ext cx="3228781" cy="317500"/>
          </a:xfrm>
        </p:spPr>
        <p:txBody>
          <a:bodyPr/>
          <a:lstStyle/>
          <a:p>
            <a:pPr defTabSz="761476">
              <a:defRPr/>
            </a:pPr>
            <a:r>
              <a:rPr lang="en-US" sz="1600" dirty="0">
                <a:solidFill>
                  <a:srgbClr val="E41C39"/>
                </a:solidFill>
              </a:rPr>
              <a:t>RESULTS: PATIENT DEMOGRAPHICS AND BASELINE CHARACTERISTICS</a:t>
            </a:r>
            <a:br>
              <a:rPr lang="en-US" sz="2000" dirty="0">
                <a:effectLst/>
                <a:latin typeface="Arial" panose="020B0604020202020204" pitchFamily="34" charset="0"/>
                <a:ea typeface="Calibri" panose="020F0502020204030204" pitchFamily="34" charset="0"/>
              </a:rPr>
            </a:br>
            <a:endParaRPr lang="en-US" dirty="0">
              <a:solidFill>
                <a:srgbClr val="E41C39"/>
              </a:solidFill>
            </a:endParaRPr>
          </a:p>
        </p:txBody>
      </p:sp>
      <p:sp>
        <p:nvSpPr>
          <p:cNvPr id="10" name="TextBox 9">
            <a:extLst>
              <a:ext uri="{FF2B5EF4-FFF2-40B4-BE49-F238E27FC236}">
                <a16:creationId xmlns:a16="http://schemas.microsoft.com/office/drawing/2014/main" id="{CFA21839-E214-0551-615D-FAEB3BF79A5D}"/>
              </a:ext>
            </a:extLst>
          </p:cNvPr>
          <p:cNvSpPr txBox="1"/>
          <p:nvPr/>
        </p:nvSpPr>
        <p:spPr>
          <a:xfrm>
            <a:off x="220663" y="1026247"/>
            <a:ext cx="2931415" cy="2118529"/>
          </a:xfrm>
          <a:prstGeom prst="rect">
            <a:avLst/>
          </a:prstGeom>
          <a:noFill/>
        </p:spPr>
        <p:txBody>
          <a:bodyPr wrap="square">
            <a:spAutoFit/>
          </a:bodyPr>
          <a:lstStyle/>
          <a:p>
            <a:pPr marR="0" lvl="0">
              <a:spcBef>
                <a:spcPts val="0"/>
              </a:spcBef>
              <a:spcAft>
                <a:spcPts val="800"/>
              </a:spcAft>
            </a:pPr>
            <a:r>
              <a:rPr lang="en-US" sz="1200" dirty="0">
                <a:effectLst/>
                <a:latin typeface="Arial" panose="020B0604020202020204" pitchFamily="34" charset="0"/>
                <a:ea typeface="Calibri" panose="020F0502020204030204" pitchFamily="34" charset="0"/>
              </a:rPr>
              <a:t>Of 178 total patients who were </a:t>
            </a:r>
            <a:br>
              <a:rPr lang="en-US" sz="1200" dirty="0">
                <a:effectLst/>
                <a:latin typeface="Arial" panose="020B0604020202020204" pitchFamily="34" charset="0"/>
                <a:ea typeface="Calibri" panose="020F0502020204030204" pitchFamily="34" charset="0"/>
              </a:rPr>
            </a:br>
            <a:r>
              <a:rPr lang="en-US" sz="1200" dirty="0">
                <a:effectLst/>
                <a:latin typeface="Arial" panose="020B0604020202020204" pitchFamily="34" charset="0"/>
                <a:ea typeface="Calibri" panose="020F0502020204030204" pitchFamily="34" charset="0"/>
              </a:rPr>
              <a:t>enrolled and received OAK pain treatment, the mean (SD) age was </a:t>
            </a:r>
            <a:br>
              <a:rPr lang="en-US" sz="1200" dirty="0">
                <a:effectLst/>
                <a:latin typeface="Arial" panose="020B0604020202020204" pitchFamily="34" charset="0"/>
                <a:ea typeface="Calibri" panose="020F0502020204030204" pitchFamily="34" charset="0"/>
              </a:rPr>
            </a:br>
            <a:r>
              <a:rPr lang="en-US" sz="1200" dirty="0">
                <a:effectLst/>
                <a:latin typeface="Arial" panose="020B0604020202020204" pitchFamily="34" charset="0"/>
                <a:ea typeface="Calibri" panose="020F0502020204030204" pitchFamily="34" charset="0"/>
              </a:rPr>
              <a:t>61 (10) years, 75% of patients were female, and 24% were Medicaid beneficiaries</a:t>
            </a:r>
            <a:endParaRPr lang="en-US" sz="1200" dirty="0">
              <a:ea typeface="Calibri" panose="020F0502020204030204" pitchFamily="34" charset="0"/>
            </a:endParaRPr>
          </a:p>
          <a:p>
            <a:pPr marL="114300" indent="-114300">
              <a:spcAft>
                <a:spcPts val="600"/>
              </a:spcAft>
              <a:buSzPct val="75000"/>
              <a:buFont typeface="Arial" panose="020B0604020202020204" pitchFamily="34" charset="0"/>
              <a:buChar char="•"/>
            </a:pPr>
            <a:r>
              <a:rPr lang="en-US" sz="1200" dirty="0">
                <a:ea typeface="Calibri" panose="020F0502020204030204" pitchFamily="34" charset="0"/>
                <a:cs typeface="Arial" panose="020B0604020202020204" pitchFamily="34" charset="0"/>
              </a:rPr>
              <a:t>Most baseline variables were similar across treatment groups</a:t>
            </a:r>
          </a:p>
          <a:p>
            <a:pPr marL="114300" indent="-114300">
              <a:spcAft>
                <a:spcPts val="600"/>
              </a:spcAft>
              <a:buSzPct val="75000"/>
              <a:buFont typeface="Arial" panose="020B0604020202020204" pitchFamily="34" charset="0"/>
              <a:buChar char="•"/>
            </a:pPr>
            <a:r>
              <a:rPr lang="en-US" sz="1200" dirty="0">
                <a:ea typeface="Calibri" panose="020F0502020204030204" pitchFamily="34" charset="0"/>
                <a:cs typeface="Arial" panose="020B0604020202020204" pitchFamily="34" charset="0"/>
              </a:rPr>
              <a:t>The mean body mass index across the 5 treatment cohorts was  &gt;30 kg/m</a:t>
            </a:r>
            <a:r>
              <a:rPr lang="en-US" sz="1200" baseline="30000" dirty="0">
                <a:ea typeface="Calibri" panose="020F0502020204030204" pitchFamily="34" charset="0"/>
                <a:cs typeface="Arial" panose="020B0604020202020204" pitchFamily="34" charset="0"/>
              </a:rPr>
              <a:t>2</a:t>
            </a:r>
            <a:endParaRPr lang="en-US" sz="1200" dirty="0">
              <a:ea typeface="Calibri" panose="020F0502020204030204" pitchFamily="34" charset="0"/>
              <a:cs typeface="Arial" panose="020B0604020202020204" pitchFamily="34" charset="0"/>
            </a:endParaRPr>
          </a:p>
        </p:txBody>
      </p:sp>
      <p:graphicFrame>
        <p:nvGraphicFramePr>
          <p:cNvPr id="11" name="Table 10">
            <a:extLst>
              <a:ext uri="{FF2B5EF4-FFF2-40B4-BE49-F238E27FC236}">
                <a16:creationId xmlns:a16="http://schemas.microsoft.com/office/drawing/2014/main" id="{0B28A2C3-AD4A-53CD-664B-B5E6A431A2B5}"/>
              </a:ext>
            </a:extLst>
          </p:cNvPr>
          <p:cNvGraphicFramePr>
            <a:graphicFrameLocks noGrp="1"/>
          </p:cNvGraphicFramePr>
          <p:nvPr>
            <p:extLst>
              <p:ext uri="{D42A27DB-BD31-4B8C-83A1-F6EECF244321}">
                <p14:modId xmlns:p14="http://schemas.microsoft.com/office/powerpoint/2010/main" val="937976200"/>
              </p:ext>
            </p:extLst>
          </p:nvPr>
        </p:nvGraphicFramePr>
        <p:xfrm>
          <a:off x="3582524" y="234479"/>
          <a:ext cx="5135596" cy="4178241"/>
        </p:xfrm>
        <a:graphic>
          <a:graphicData uri="http://schemas.openxmlformats.org/drawingml/2006/table">
            <a:tbl>
              <a:tblPr firstRow="1" firstCol="1" bandRow="1">
                <a:tableStyleId>{F5AB1C69-6EDB-4FF4-983F-18BD219EF322}</a:tableStyleId>
              </a:tblPr>
              <a:tblGrid>
                <a:gridCol w="1535447">
                  <a:extLst>
                    <a:ext uri="{9D8B030D-6E8A-4147-A177-3AD203B41FA5}">
                      <a16:colId xmlns:a16="http://schemas.microsoft.com/office/drawing/2014/main" val="2301057856"/>
                    </a:ext>
                  </a:extLst>
                </a:gridCol>
                <a:gridCol w="514307">
                  <a:extLst>
                    <a:ext uri="{9D8B030D-6E8A-4147-A177-3AD203B41FA5}">
                      <a16:colId xmlns:a16="http://schemas.microsoft.com/office/drawing/2014/main" val="2571061761"/>
                    </a:ext>
                  </a:extLst>
                </a:gridCol>
                <a:gridCol w="514307">
                  <a:extLst>
                    <a:ext uri="{9D8B030D-6E8A-4147-A177-3AD203B41FA5}">
                      <a16:colId xmlns:a16="http://schemas.microsoft.com/office/drawing/2014/main" val="1495972424"/>
                    </a:ext>
                  </a:extLst>
                </a:gridCol>
                <a:gridCol w="514307">
                  <a:extLst>
                    <a:ext uri="{9D8B030D-6E8A-4147-A177-3AD203B41FA5}">
                      <a16:colId xmlns:a16="http://schemas.microsoft.com/office/drawing/2014/main" val="499988545"/>
                    </a:ext>
                  </a:extLst>
                </a:gridCol>
                <a:gridCol w="514307">
                  <a:extLst>
                    <a:ext uri="{9D8B030D-6E8A-4147-A177-3AD203B41FA5}">
                      <a16:colId xmlns:a16="http://schemas.microsoft.com/office/drawing/2014/main" val="331340972"/>
                    </a:ext>
                  </a:extLst>
                </a:gridCol>
                <a:gridCol w="514307">
                  <a:extLst>
                    <a:ext uri="{9D8B030D-6E8A-4147-A177-3AD203B41FA5}">
                      <a16:colId xmlns:a16="http://schemas.microsoft.com/office/drawing/2014/main" val="3677323498"/>
                    </a:ext>
                  </a:extLst>
                </a:gridCol>
                <a:gridCol w="514307">
                  <a:extLst>
                    <a:ext uri="{9D8B030D-6E8A-4147-A177-3AD203B41FA5}">
                      <a16:colId xmlns:a16="http://schemas.microsoft.com/office/drawing/2014/main" val="1359120484"/>
                    </a:ext>
                  </a:extLst>
                </a:gridCol>
                <a:gridCol w="514307">
                  <a:extLst>
                    <a:ext uri="{9D8B030D-6E8A-4147-A177-3AD203B41FA5}">
                      <a16:colId xmlns:a16="http://schemas.microsoft.com/office/drawing/2014/main" val="3249426488"/>
                    </a:ext>
                  </a:extLst>
                </a:gridCol>
              </a:tblGrid>
              <a:tr h="177465">
                <a:tc>
                  <a:txBody>
                    <a:bodyPr/>
                    <a:lstStyle/>
                    <a:p>
                      <a:pPr marL="0" marR="0">
                        <a:lnSpc>
                          <a:spcPct val="105000"/>
                        </a:lnSpc>
                        <a:spcBef>
                          <a:spcPts val="0"/>
                        </a:spcBef>
                        <a:spcAft>
                          <a:spcPts val="0"/>
                        </a:spcAft>
                      </a:pPr>
                      <a:r>
                        <a:rPr lang="en-US" sz="600" b="0" dirty="0">
                          <a:solidFill>
                            <a:schemeClr val="tx1"/>
                          </a:solidFill>
                          <a:effectLst/>
                        </a:rPr>
                        <a:t> </a:t>
                      </a:r>
                      <a:endParaRPr lang="en-US" sz="600" b="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b="1" dirty="0">
                          <a:solidFill>
                            <a:schemeClr val="tx1"/>
                          </a:solidFill>
                          <a:effectLst/>
                        </a:rPr>
                        <a:t>IA-HA</a:t>
                      </a:r>
                      <a:br>
                        <a:rPr lang="en-US" sz="600" b="1" dirty="0">
                          <a:solidFill>
                            <a:schemeClr val="tx1"/>
                          </a:solidFill>
                          <a:effectLst/>
                        </a:rPr>
                      </a:br>
                      <a:r>
                        <a:rPr lang="en-US" sz="600" b="1" dirty="0">
                          <a:solidFill>
                            <a:schemeClr val="tx1"/>
                          </a:solidFill>
                          <a:effectLst/>
                        </a:rPr>
                        <a:t>(n=21)</a:t>
                      </a:r>
                      <a:endParaRPr lang="en-US" sz="600" b="1" dirty="0">
                        <a:solidFill>
                          <a:schemeClr val="tx1"/>
                        </a:solidFill>
                        <a:effectLst/>
                        <a:latin typeface="Arial" panose="020B0604020202020204" pitchFamily="34" charset="0"/>
                        <a:ea typeface="Calibri" panose="020F0502020204030204" pitchFamily="34" charset="0"/>
                      </a:endParaRPr>
                    </a:p>
                  </a:txBody>
                  <a:tcPr marL="0" marR="0" marT="27432" marB="27432"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b="1" dirty="0">
                          <a:solidFill>
                            <a:schemeClr val="tx1"/>
                          </a:solidFill>
                          <a:effectLst/>
                        </a:rPr>
                        <a:t>IA-NSAID</a:t>
                      </a:r>
                    </a:p>
                    <a:p>
                      <a:pPr marL="0" marR="0" algn="ctr">
                        <a:lnSpc>
                          <a:spcPct val="105000"/>
                        </a:lnSpc>
                        <a:spcBef>
                          <a:spcPts val="0"/>
                        </a:spcBef>
                        <a:spcAft>
                          <a:spcPts val="0"/>
                        </a:spcAft>
                      </a:pPr>
                      <a:r>
                        <a:rPr lang="en-US" sz="600" b="1" dirty="0">
                          <a:solidFill>
                            <a:schemeClr val="tx1"/>
                          </a:solidFill>
                          <a:effectLst/>
                        </a:rPr>
                        <a:t>(n=19)</a:t>
                      </a:r>
                      <a:endParaRPr lang="en-US" sz="600" b="1" dirty="0">
                        <a:solidFill>
                          <a:schemeClr val="tx1"/>
                        </a:solidFill>
                        <a:effectLst/>
                        <a:latin typeface="Arial" panose="020B0604020202020204" pitchFamily="34" charset="0"/>
                        <a:ea typeface="Calibri" panose="020F0502020204030204" pitchFamily="34" charset="0"/>
                      </a:endParaRPr>
                    </a:p>
                  </a:txBody>
                  <a:tcPr marL="0" marR="0" marT="27432" marB="27432"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b="1" dirty="0">
                          <a:solidFill>
                            <a:schemeClr val="tx1"/>
                          </a:solidFill>
                          <a:effectLst/>
                        </a:rPr>
                        <a:t>IA-CS</a:t>
                      </a:r>
                    </a:p>
                    <a:p>
                      <a:pPr marL="0" marR="0" algn="ctr">
                        <a:lnSpc>
                          <a:spcPct val="105000"/>
                        </a:lnSpc>
                        <a:spcBef>
                          <a:spcPts val="0"/>
                        </a:spcBef>
                        <a:spcAft>
                          <a:spcPts val="0"/>
                        </a:spcAft>
                      </a:pPr>
                      <a:r>
                        <a:rPr lang="en-US" sz="600" b="1" dirty="0">
                          <a:solidFill>
                            <a:schemeClr val="tx1"/>
                          </a:solidFill>
                          <a:effectLst/>
                        </a:rPr>
                        <a:t>(n=75)</a:t>
                      </a:r>
                      <a:endParaRPr lang="en-US" sz="600" b="1" dirty="0">
                        <a:solidFill>
                          <a:schemeClr val="tx1"/>
                        </a:solidFill>
                        <a:effectLst/>
                        <a:latin typeface="Arial" panose="020B0604020202020204" pitchFamily="34" charset="0"/>
                        <a:ea typeface="Calibri" panose="020F0502020204030204" pitchFamily="34" charset="0"/>
                      </a:endParaRPr>
                    </a:p>
                  </a:txBody>
                  <a:tcPr marL="0" marR="0" marT="27432" marB="27432"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b="1" dirty="0">
                          <a:solidFill>
                            <a:schemeClr val="tx1"/>
                          </a:solidFill>
                          <a:effectLst/>
                        </a:rPr>
                        <a:t>IA-TA-ER</a:t>
                      </a:r>
                    </a:p>
                    <a:p>
                      <a:pPr marL="0" marR="0" algn="ctr">
                        <a:lnSpc>
                          <a:spcPct val="105000"/>
                        </a:lnSpc>
                        <a:spcBef>
                          <a:spcPts val="0"/>
                        </a:spcBef>
                        <a:spcAft>
                          <a:spcPts val="0"/>
                        </a:spcAft>
                      </a:pPr>
                      <a:r>
                        <a:rPr lang="en-US" sz="600" b="1" dirty="0">
                          <a:solidFill>
                            <a:schemeClr val="tx1"/>
                          </a:solidFill>
                          <a:effectLst/>
                        </a:rPr>
                        <a:t>(n=15)</a:t>
                      </a:r>
                      <a:endParaRPr lang="en-US" sz="600" b="1" dirty="0">
                        <a:solidFill>
                          <a:schemeClr val="tx1"/>
                        </a:solidFill>
                        <a:effectLst/>
                        <a:latin typeface="Arial" panose="020B0604020202020204" pitchFamily="34" charset="0"/>
                        <a:ea typeface="Calibri" panose="020F0502020204030204" pitchFamily="34" charset="0"/>
                      </a:endParaRPr>
                    </a:p>
                  </a:txBody>
                  <a:tcPr marL="0" marR="0" marT="27432" marB="27432"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b="1" dirty="0">
                          <a:solidFill>
                            <a:schemeClr val="tx1"/>
                          </a:solidFill>
                          <a:effectLst/>
                        </a:rPr>
                        <a:t>Cryo</a:t>
                      </a:r>
                    </a:p>
                    <a:p>
                      <a:pPr marL="0" marR="0" algn="ctr">
                        <a:lnSpc>
                          <a:spcPct val="105000"/>
                        </a:lnSpc>
                        <a:spcBef>
                          <a:spcPts val="0"/>
                        </a:spcBef>
                        <a:spcAft>
                          <a:spcPts val="0"/>
                        </a:spcAft>
                      </a:pPr>
                      <a:r>
                        <a:rPr lang="en-US" sz="600" b="1" dirty="0">
                          <a:solidFill>
                            <a:schemeClr val="tx1"/>
                          </a:solidFill>
                          <a:effectLst/>
                        </a:rPr>
                        <a:t>(n=48)</a:t>
                      </a:r>
                      <a:endParaRPr lang="en-US" sz="600" b="1" dirty="0">
                        <a:solidFill>
                          <a:schemeClr val="tx1"/>
                        </a:solidFill>
                        <a:effectLst/>
                        <a:latin typeface="Arial" panose="020B0604020202020204" pitchFamily="34" charset="0"/>
                        <a:ea typeface="Calibri" panose="020F0502020204030204" pitchFamily="34" charset="0"/>
                      </a:endParaRPr>
                    </a:p>
                  </a:txBody>
                  <a:tcPr marL="0" marR="0" marT="27432" marB="27432"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b="1" dirty="0">
                          <a:solidFill>
                            <a:schemeClr val="tx1"/>
                          </a:solidFill>
                          <a:effectLst/>
                        </a:rPr>
                        <a:t>Total</a:t>
                      </a:r>
                    </a:p>
                    <a:p>
                      <a:pPr marL="0" marR="0" algn="ctr">
                        <a:lnSpc>
                          <a:spcPct val="105000"/>
                        </a:lnSpc>
                        <a:spcBef>
                          <a:spcPts val="0"/>
                        </a:spcBef>
                        <a:spcAft>
                          <a:spcPts val="0"/>
                        </a:spcAft>
                      </a:pPr>
                      <a:r>
                        <a:rPr lang="en-US" sz="600" b="1" dirty="0">
                          <a:solidFill>
                            <a:schemeClr val="tx1"/>
                          </a:solidFill>
                          <a:effectLst/>
                        </a:rPr>
                        <a:t>(N=178)</a:t>
                      </a:r>
                      <a:endParaRPr lang="en-US" sz="600" b="1" dirty="0">
                        <a:solidFill>
                          <a:schemeClr val="tx1"/>
                        </a:solidFill>
                        <a:effectLst/>
                        <a:latin typeface="Arial" panose="020B0604020202020204" pitchFamily="34" charset="0"/>
                        <a:ea typeface="Calibri" panose="020F0502020204030204" pitchFamily="34" charset="0"/>
                      </a:endParaRPr>
                    </a:p>
                  </a:txBody>
                  <a:tcPr marL="0" marR="0" marT="27432" marB="27432"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b="1" i="1" dirty="0">
                          <a:solidFill>
                            <a:schemeClr val="tx1"/>
                          </a:solidFill>
                          <a:effectLst/>
                        </a:rPr>
                        <a:t>P</a:t>
                      </a:r>
                      <a:r>
                        <a:rPr lang="en-US" sz="600" b="1" dirty="0">
                          <a:solidFill>
                            <a:schemeClr val="tx1"/>
                          </a:solidFill>
                          <a:effectLst/>
                        </a:rPr>
                        <a:t> value</a:t>
                      </a:r>
                      <a:r>
                        <a:rPr lang="en-US" sz="600" b="1" baseline="30000" dirty="0">
                          <a:solidFill>
                            <a:schemeClr val="tx1"/>
                          </a:solidFill>
                          <a:effectLst/>
                        </a:rPr>
                        <a:t>a</a:t>
                      </a:r>
                      <a:endParaRPr lang="en-US" sz="600" b="1" dirty="0">
                        <a:solidFill>
                          <a:schemeClr val="tx1"/>
                        </a:solidFill>
                        <a:effectLst/>
                        <a:latin typeface="Arial" panose="020B0604020202020204" pitchFamily="34" charset="0"/>
                        <a:ea typeface="Calibri" panose="020F0502020204030204" pitchFamily="34" charset="0"/>
                      </a:endParaRPr>
                    </a:p>
                  </a:txBody>
                  <a:tcPr marL="0" marR="0" marT="27432" marB="27432"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5402407"/>
                  </a:ext>
                </a:extLst>
              </a:tr>
              <a:tr h="109209">
                <a:tc>
                  <a:txBody>
                    <a:bodyPr/>
                    <a:lstStyle/>
                    <a:p>
                      <a:pPr marL="0" marR="0">
                        <a:lnSpc>
                          <a:spcPct val="105000"/>
                        </a:lnSpc>
                        <a:spcBef>
                          <a:spcPts val="0"/>
                        </a:spcBef>
                        <a:spcAft>
                          <a:spcPts val="0"/>
                        </a:spcAft>
                      </a:pPr>
                      <a:r>
                        <a:rPr lang="en-US" sz="600" b="1" dirty="0">
                          <a:solidFill>
                            <a:schemeClr val="tx1"/>
                          </a:solidFill>
                          <a:effectLst/>
                        </a:rPr>
                        <a:t>Age, mean (SD), y</a:t>
                      </a:r>
                      <a:endParaRPr lang="en-US" sz="600" b="1"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63 (11)</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59 (10)</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60 (9)</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63 (11)</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63 (10)</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61 (10)</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0.14</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86196394"/>
                  </a:ext>
                </a:extLst>
              </a:tr>
              <a:tr h="177465">
                <a:tc>
                  <a:txBody>
                    <a:bodyPr/>
                    <a:lstStyle/>
                    <a:p>
                      <a:pPr marL="0" marR="0">
                        <a:lnSpc>
                          <a:spcPct val="105000"/>
                        </a:lnSpc>
                        <a:spcBef>
                          <a:spcPts val="0"/>
                        </a:spcBef>
                        <a:spcAft>
                          <a:spcPts val="0"/>
                        </a:spcAft>
                      </a:pPr>
                      <a:r>
                        <a:rPr lang="en-US" sz="600" b="1" dirty="0">
                          <a:solidFill>
                            <a:schemeClr val="tx1"/>
                          </a:solidFill>
                          <a:effectLst/>
                        </a:rPr>
                        <a:t>Sex, n (%)</a:t>
                      </a:r>
                    </a:p>
                    <a:p>
                      <a:pPr marL="0" marR="0">
                        <a:lnSpc>
                          <a:spcPct val="105000"/>
                        </a:lnSpc>
                        <a:spcBef>
                          <a:spcPts val="0"/>
                        </a:spcBef>
                        <a:spcAft>
                          <a:spcPts val="0"/>
                        </a:spcAft>
                      </a:pPr>
                      <a:r>
                        <a:rPr lang="en-US" sz="600" b="0" dirty="0">
                          <a:solidFill>
                            <a:schemeClr val="tx1"/>
                          </a:solidFill>
                          <a:effectLst/>
                        </a:rPr>
                        <a:t>   Female</a:t>
                      </a:r>
                      <a:endParaRPr lang="en-US" sz="600" b="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16 (76)</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16 (84)</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47 (63)</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12 (80)</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42 (88)</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133 (75)</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0.03</a:t>
                      </a:r>
                    </a:p>
                    <a:p>
                      <a:pPr marL="0" marR="0" algn="ctr">
                        <a:lnSpc>
                          <a:spcPct val="105000"/>
                        </a:lnSpc>
                        <a:spcBef>
                          <a:spcPts val="0"/>
                        </a:spcBef>
                        <a:spcAft>
                          <a:spcPts val="0"/>
                        </a:spcAft>
                      </a:pPr>
                      <a:r>
                        <a:rPr lang="en-US" sz="600" dirty="0">
                          <a:solidFill>
                            <a:schemeClr val="tx1"/>
                          </a:solidFill>
                          <a:effectLst/>
                        </a:rPr>
                        <a:t> </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0741197"/>
                  </a:ext>
                </a:extLst>
              </a:tr>
              <a:tr h="450487">
                <a:tc>
                  <a:txBody>
                    <a:bodyPr/>
                    <a:lstStyle/>
                    <a:p>
                      <a:pPr marL="0" marR="0">
                        <a:lnSpc>
                          <a:spcPct val="105000"/>
                        </a:lnSpc>
                        <a:spcBef>
                          <a:spcPts val="0"/>
                        </a:spcBef>
                        <a:spcAft>
                          <a:spcPts val="0"/>
                        </a:spcAft>
                      </a:pPr>
                      <a:r>
                        <a:rPr lang="en-US" sz="600" b="1" dirty="0">
                          <a:solidFill>
                            <a:schemeClr val="tx1"/>
                          </a:solidFill>
                          <a:effectLst/>
                        </a:rPr>
                        <a:t>Race, n (%)</a:t>
                      </a:r>
                    </a:p>
                    <a:p>
                      <a:pPr marL="0" marR="0">
                        <a:lnSpc>
                          <a:spcPct val="105000"/>
                        </a:lnSpc>
                        <a:spcBef>
                          <a:spcPts val="0"/>
                        </a:spcBef>
                        <a:spcAft>
                          <a:spcPts val="0"/>
                        </a:spcAft>
                      </a:pPr>
                      <a:r>
                        <a:rPr lang="en-US" sz="600" b="0" dirty="0">
                          <a:solidFill>
                            <a:schemeClr val="tx1"/>
                          </a:solidFill>
                          <a:effectLst/>
                        </a:rPr>
                        <a:t>   Asian</a:t>
                      </a:r>
                    </a:p>
                    <a:p>
                      <a:pPr marL="274955" marR="0" indent="-274955">
                        <a:lnSpc>
                          <a:spcPct val="105000"/>
                        </a:lnSpc>
                        <a:spcBef>
                          <a:spcPts val="0"/>
                        </a:spcBef>
                        <a:spcAft>
                          <a:spcPts val="0"/>
                        </a:spcAft>
                      </a:pPr>
                      <a:r>
                        <a:rPr lang="en-US" sz="600" b="0" dirty="0">
                          <a:solidFill>
                            <a:schemeClr val="tx1"/>
                          </a:solidFill>
                          <a:effectLst/>
                        </a:rPr>
                        <a:t>   Black or African American</a:t>
                      </a:r>
                    </a:p>
                    <a:p>
                      <a:pPr marL="274955" marR="0" indent="-274955">
                        <a:lnSpc>
                          <a:spcPct val="105000"/>
                        </a:lnSpc>
                        <a:spcBef>
                          <a:spcPts val="0"/>
                        </a:spcBef>
                        <a:spcAft>
                          <a:spcPts val="0"/>
                        </a:spcAft>
                      </a:pPr>
                      <a:r>
                        <a:rPr lang="en-US" sz="600" b="0" dirty="0">
                          <a:solidFill>
                            <a:schemeClr val="tx1"/>
                          </a:solidFill>
                          <a:effectLst/>
                        </a:rPr>
                        <a:t>   Native Hawaiian or other Pacific Islander</a:t>
                      </a:r>
                    </a:p>
                    <a:p>
                      <a:pPr marL="0" marR="0">
                        <a:lnSpc>
                          <a:spcPct val="105000"/>
                        </a:lnSpc>
                        <a:spcBef>
                          <a:spcPts val="0"/>
                        </a:spcBef>
                        <a:spcAft>
                          <a:spcPts val="0"/>
                        </a:spcAft>
                      </a:pPr>
                      <a:r>
                        <a:rPr lang="en-US" sz="600" b="0" dirty="0">
                          <a:solidFill>
                            <a:schemeClr val="tx1"/>
                          </a:solidFill>
                          <a:effectLst/>
                        </a:rPr>
                        <a:t>   Unknown</a:t>
                      </a:r>
                    </a:p>
                    <a:p>
                      <a:pPr marL="0" marR="0">
                        <a:lnSpc>
                          <a:spcPct val="105000"/>
                        </a:lnSpc>
                        <a:spcBef>
                          <a:spcPts val="0"/>
                        </a:spcBef>
                        <a:spcAft>
                          <a:spcPts val="0"/>
                        </a:spcAft>
                      </a:pPr>
                      <a:r>
                        <a:rPr lang="en-US" sz="600" b="0" dirty="0">
                          <a:solidFill>
                            <a:schemeClr val="tx1"/>
                          </a:solidFill>
                          <a:effectLst/>
                        </a:rPr>
                        <a:t>   White</a:t>
                      </a:r>
                      <a:endParaRPr lang="en-US" sz="600" b="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5 (24)</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1 (5)</a:t>
                      </a:r>
                    </a:p>
                    <a:p>
                      <a:pPr marL="0" marR="0" algn="ctr">
                        <a:lnSpc>
                          <a:spcPct val="105000"/>
                        </a:lnSpc>
                        <a:spcBef>
                          <a:spcPts val="0"/>
                        </a:spcBef>
                        <a:spcAft>
                          <a:spcPts val="0"/>
                        </a:spcAft>
                      </a:pPr>
                      <a:r>
                        <a:rPr lang="en-US" sz="600" dirty="0">
                          <a:solidFill>
                            <a:schemeClr val="tx1"/>
                          </a:solidFill>
                          <a:effectLst/>
                        </a:rPr>
                        <a:t>15 (71)</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10 (53)</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9 (47)</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1 (1)</a:t>
                      </a:r>
                    </a:p>
                    <a:p>
                      <a:pPr marL="0" marR="0" algn="ctr">
                        <a:lnSpc>
                          <a:spcPct val="105000"/>
                        </a:lnSpc>
                        <a:spcBef>
                          <a:spcPts val="0"/>
                        </a:spcBef>
                        <a:spcAft>
                          <a:spcPts val="0"/>
                        </a:spcAft>
                      </a:pPr>
                      <a:r>
                        <a:rPr lang="en-US" sz="600" dirty="0">
                          <a:solidFill>
                            <a:schemeClr val="tx1"/>
                          </a:solidFill>
                          <a:effectLst/>
                        </a:rPr>
                        <a:t>25 (33)</a:t>
                      </a:r>
                    </a:p>
                    <a:p>
                      <a:pPr marL="0" marR="0" algn="ctr">
                        <a:lnSpc>
                          <a:spcPct val="105000"/>
                        </a:lnSpc>
                        <a:spcBef>
                          <a:spcPts val="0"/>
                        </a:spcBef>
                        <a:spcAft>
                          <a:spcPts val="0"/>
                        </a:spcAft>
                      </a:pPr>
                      <a:r>
                        <a:rPr lang="en-US" sz="600" dirty="0">
                          <a:solidFill>
                            <a:schemeClr val="tx1"/>
                          </a:solidFill>
                          <a:effectLst/>
                        </a:rPr>
                        <a:t>1 (1)</a:t>
                      </a:r>
                    </a:p>
                    <a:p>
                      <a:pPr marL="0" marR="0" algn="ctr">
                        <a:lnSpc>
                          <a:spcPct val="105000"/>
                        </a:lnSpc>
                        <a:spcBef>
                          <a:spcPts val="0"/>
                        </a:spcBef>
                        <a:spcAft>
                          <a:spcPts val="0"/>
                        </a:spcAft>
                      </a:pPr>
                      <a:r>
                        <a:rPr lang="en-US" sz="600" dirty="0">
                          <a:solidFill>
                            <a:schemeClr val="tx1"/>
                          </a:solidFill>
                          <a:effectLst/>
                        </a:rPr>
                        <a:t>7 (9)</a:t>
                      </a:r>
                    </a:p>
                    <a:p>
                      <a:pPr marL="0" marR="0" algn="ctr">
                        <a:lnSpc>
                          <a:spcPct val="105000"/>
                        </a:lnSpc>
                        <a:spcBef>
                          <a:spcPts val="0"/>
                        </a:spcBef>
                        <a:spcAft>
                          <a:spcPts val="0"/>
                        </a:spcAft>
                      </a:pPr>
                      <a:r>
                        <a:rPr lang="en-US" sz="600" dirty="0">
                          <a:solidFill>
                            <a:schemeClr val="tx1"/>
                          </a:solidFill>
                          <a:effectLst/>
                        </a:rPr>
                        <a:t>41 (55)</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1 (7)</a:t>
                      </a:r>
                    </a:p>
                    <a:p>
                      <a:pPr marL="0" marR="0" algn="ctr">
                        <a:lnSpc>
                          <a:spcPct val="105000"/>
                        </a:lnSpc>
                        <a:spcBef>
                          <a:spcPts val="0"/>
                        </a:spcBef>
                        <a:spcAft>
                          <a:spcPts val="0"/>
                        </a:spcAft>
                      </a:pPr>
                      <a:r>
                        <a:rPr lang="en-US" sz="600" dirty="0">
                          <a:solidFill>
                            <a:schemeClr val="tx1"/>
                          </a:solidFill>
                          <a:effectLst/>
                        </a:rPr>
                        <a:t>3 (20)</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1 (7)</a:t>
                      </a:r>
                    </a:p>
                    <a:p>
                      <a:pPr marL="0" marR="0" algn="ctr">
                        <a:lnSpc>
                          <a:spcPct val="105000"/>
                        </a:lnSpc>
                        <a:spcBef>
                          <a:spcPts val="0"/>
                        </a:spcBef>
                        <a:spcAft>
                          <a:spcPts val="0"/>
                        </a:spcAft>
                      </a:pPr>
                      <a:r>
                        <a:rPr lang="en-US" sz="600" dirty="0">
                          <a:solidFill>
                            <a:schemeClr val="tx1"/>
                          </a:solidFill>
                          <a:effectLst/>
                        </a:rPr>
                        <a:t>10 (67)</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13 (27)</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1 (2)</a:t>
                      </a:r>
                    </a:p>
                    <a:p>
                      <a:pPr marL="0" marR="0" algn="ctr">
                        <a:lnSpc>
                          <a:spcPct val="105000"/>
                        </a:lnSpc>
                        <a:spcBef>
                          <a:spcPts val="0"/>
                        </a:spcBef>
                        <a:spcAft>
                          <a:spcPts val="0"/>
                        </a:spcAft>
                      </a:pPr>
                      <a:r>
                        <a:rPr lang="en-US" sz="600" dirty="0">
                          <a:solidFill>
                            <a:schemeClr val="tx1"/>
                          </a:solidFill>
                          <a:effectLst/>
                        </a:rPr>
                        <a:t>34 (71)</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2 (1)</a:t>
                      </a:r>
                    </a:p>
                    <a:p>
                      <a:pPr marL="0" marR="0" algn="ctr">
                        <a:lnSpc>
                          <a:spcPct val="105000"/>
                        </a:lnSpc>
                        <a:spcBef>
                          <a:spcPts val="0"/>
                        </a:spcBef>
                        <a:spcAft>
                          <a:spcPts val="0"/>
                        </a:spcAft>
                      </a:pPr>
                      <a:r>
                        <a:rPr lang="en-US" sz="600" dirty="0">
                          <a:solidFill>
                            <a:schemeClr val="tx1"/>
                          </a:solidFill>
                          <a:effectLst/>
                        </a:rPr>
                        <a:t>56 (31)</a:t>
                      </a:r>
                    </a:p>
                    <a:p>
                      <a:pPr marL="0" marR="0" algn="ctr">
                        <a:lnSpc>
                          <a:spcPct val="105000"/>
                        </a:lnSpc>
                        <a:spcBef>
                          <a:spcPts val="0"/>
                        </a:spcBef>
                        <a:spcAft>
                          <a:spcPts val="0"/>
                        </a:spcAft>
                      </a:pPr>
                      <a:r>
                        <a:rPr lang="en-US" sz="600" dirty="0">
                          <a:solidFill>
                            <a:schemeClr val="tx1"/>
                          </a:solidFill>
                          <a:effectLst/>
                        </a:rPr>
                        <a:t>1 (1)</a:t>
                      </a:r>
                    </a:p>
                    <a:p>
                      <a:pPr marL="0" marR="0" algn="ctr">
                        <a:lnSpc>
                          <a:spcPct val="105000"/>
                        </a:lnSpc>
                        <a:spcBef>
                          <a:spcPts val="0"/>
                        </a:spcBef>
                        <a:spcAft>
                          <a:spcPts val="0"/>
                        </a:spcAft>
                      </a:pPr>
                      <a:r>
                        <a:rPr lang="en-US" sz="600" dirty="0">
                          <a:solidFill>
                            <a:schemeClr val="tx1"/>
                          </a:solidFill>
                          <a:effectLst/>
                        </a:rPr>
                        <a:t>10 (6)</a:t>
                      </a:r>
                    </a:p>
                    <a:p>
                      <a:pPr marL="0" marR="0" algn="ctr">
                        <a:lnSpc>
                          <a:spcPct val="105000"/>
                        </a:lnSpc>
                        <a:spcBef>
                          <a:spcPts val="0"/>
                        </a:spcBef>
                        <a:spcAft>
                          <a:spcPts val="0"/>
                        </a:spcAft>
                      </a:pPr>
                      <a:r>
                        <a:rPr lang="en-US" sz="600" dirty="0">
                          <a:solidFill>
                            <a:schemeClr val="tx1"/>
                          </a:solidFill>
                          <a:effectLst/>
                        </a:rPr>
                        <a:t>109 (61)</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0.39</a:t>
                      </a:r>
                    </a:p>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 </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2640434"/>
                  </a:ext>
                </a:extLst>
              </a:tr>
              <a:tr h="382232">
                <a:tc>
                  <a:txBody>
                    <a:bodyPr/>
                    <a:lstStyle/>
                    <a:p>
                      <a:pPr marL="0" marR="0">
                        <a:lnSpc>
                          <a:spcPct val="105000"/>
                        </a:lnSpc>
                        <a:spcBef>
                          <a:spcPts val="0"/>
                        </a:spcBef>
                        <a:spcAft>
                          <a:spcPts val="0"/>
                        </a:spcAft>
                      </a:pPr>
                      <a:r>
                        <a:rPr lang="en-US" sz="600" b="1" dirty="0">
                          <a:solidFill>
                            <a:schemeClr val="tx1"/>
                          </a:solidFill>
                          <a:effectLst/>
                        </a:rPr>
                        <a:t>Physical activity, n (%)</a:t>
                      </a:r>
                    </a:p>
                    <a:p>
                      <a:pPr marL="0" marR="0">
                        <a:lnSpc>
                          <a:spcPct val="105000"/>
                        </a:lnSpc>
                        <a:spcBef>
                          <a:spcPts val="0"/>
                        </a:spcBef>
                        <a:spcAft>
                          <a:spcPts val="0"/>
                        </a:spcAft>
                      </a:pPr>
                      <a:r>
                        <a:rPr lang="en-US" sz="600" b="0" dirty="0">
                          <a:solidFill>
                            <a:schemeClr val="tx1"/>
                          </a:solidFill>
                          <a:effectLst/>
                        </a:rPr>
                        <a:t>   Light</a:t>
                      </a:r>
                      <a:r>
                        <a:rPr lang="en-US" sz="600" b="0" baseline="30000" dirty="0">
                          <a:solidFill>
                            <a:schemeClr val="tx1"/>
                          </a:solidFill>
                          <a:effectLst/>
                        </a:rPr>
                        <a:t>b</a:t>
                      </a:r>
                      <a:endParaRPr lang="en-US" sz="600" b="0" dirty="0">
                        <a:solidFill>
                          <a:schemeClr val="tx1"/>
                        </a:solidFill>
                        <a:effectLst/>
                      </a:endParaRPr>
                    </a:p>
                    <a:p>
                      <a:pPr marL="0" marR="0">
                        <a:lnSpc>
                          <a:spcPct val="105000"/>
                        </a:lnSpc>
                        <a:spcBef>
                          <a:spcPts val="0"/>
                        </a:spcBef>
                        <a:spcAft>
                          <a:spcPts val="0"/>
                        </a:spcAft>
                      </a:pPr>
                      <a:r>
                        <a:rPr lang="en-US" sz="600" b="0" dirty="0">
                          <a:solidFill>
                            <a:schemeClr val="tx1"/>
                          </a:solidFill>
                          <a:effectLst/>
                        </a:rPr>
                        <a:t>   Moderate</a:t>
                      </a:r>
                      <a:r>
                        <a:rPr lang="en-US" sz="600" b="0" baseline="30000" dirty="0">
                          <a:solidFill>
                            <a:schemeClr val="tx1"/>
                          </a:solidFill>
                          <a:effectLst/>
                        </a:rPr>
                        <a:t>c</a:t>
                      </a:r>
                      <a:endParaRPr lang="en-US" sz="600" b="0" dirty="0">
                        <a:solidFill>
                          <a:schemeClr val="tx1"/>
                        </a:solidFill>
                        <a:effectLst/>
                      </a:endParaRPr>
                    </a:p>
                    <a:p>
                      <a:pPr marL="0" marR="0">
                        <a:lnSpc>
                          <a:spcPct val="105000"/>
                        </a:lnSpc>
                        <a:spcBef>
                          <a:spcPts val="0"/>
                        </a:spcBef>
                        <a:spcAft>
                          <a:spcPts val="0"/>
                        </a:spcAft>
                      </a:pPr>
                      <a:r>
                        <a:rPr lang="en-US" sz="600" b="0" dirty="0">
                          <a:solidFill>
                            <a:schemeClr val="tx1"/>
                          </a:solidFill>
                          <a:effectLst/>
                        </a:rPr>
                        <a:t>   Vigorous</a:t>
                      </a:r>
                      <a:r>
                        <a:rPr lang="en-US" sz="600" b="0" baseline="30000" dirty="0">
                          <a:solidFill>
                            <a:schemeClr val="tx1"/>
                          </a:solidFill>
                          <a:effectLst/>
                        </a:rPr>
                        <a:t>d</a:t>
                      </a:r>
                      <a:endParaRPr lang="en-US" sz="600" b="0" dirty="0">
                        <a:solidFill>
                          <a:schemeClr val="tx1"/>
                        </a:solidFill>
                        <a:effectLst/>
                      </a:endParaRPr>
                    </a:p>
                    <a:p>
                      <a:pPr marL="0" marR="0">
                        <a:lnSpc>
                          <a:spcPct val="105000"/>
                        </a:lnSpc>
                        <a:spcBef>
                          <a:spcPts val="0"/>
                        </a:spcBef>
                        <a:spcAft>
                          <a:spcPts val="0"/>
                        </a:spcAft>
                      </a:pPr>
                      <a:r>
                        <a:rPr lang="en-US" sz="600" b="0" dirty="0">
                          <a:solidFill>
                            <a:schemeClr val="tx1"/>
                          </a:solidFill>
                          <a:effectLst/>
                        </a:rPr>
                        <a:t>   None</a:t>
                      </a:r>
                      <a:endParaRPr lang="en-US" sz="600" b="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7 (33)</a:t>
                      </a:r>
                    </a:p>
                    <a:p>
                      <a:pPr marL="0" marR="0" algn="ctr">
                        <a:lnSpc>
                          <a:spcPct val="105000"/>
                        </a:lnSpc>
                        <a:spcBef>
                          <a:spcPts val="0"/>
                        </a:spcBef>
                        <a:spcAft>
                          <a:spcPts val="0"/>
                        </a:spcAft>
                      </a:pPr>
                      <a:r>
                        <a:rPr lang="en-US" sz="600" dirty="0">
                          <a:solidFill>
                            <a:schemeClr val="tx1"/>
                          </a:solidFill>
                          <a:effectLst/>
                        </a:rPr>
                        <a:t>10 (48)</a:t>
                      </a:r>
                    </a:p>
                    <a:p>
                      <a:pPr marL="0" marR="0" algn="ctr">
                        <a:lnSpc>
                          <a:spcPct val="105000"/>
                        </a:lnSpc>
                        <a:spcBef>
                          <a:spcPts val="0"/>
                        </a:spcBef>
                        <a:spcAft>
                          <a:spcPts val="0"/>
                        </a:spcAft>
                      </a:pPr>
                      <a:r>
                        <a:rPr lang="en-US" sz="600" dirty="0">
                          <a:solidFill>
                            <a:schemeClr val="tx1"/>
                          </a:solidFill>
                          <a:effectLst/>
                        </a:rPr>
                        <a:t>2 (10)</a:t>
                      </a:r>
                    </a:p>
                    <a:p>
                      <a:pPr marL="0" marR="0" algn="ctr">
                        <a:lnSpc>
                          <a:spcPct val="105000"/>
                        </a:lnSpc>
                        <a:spcBef>
                          <a:spcPts val="0"/>
                        </a:spcBef>
                        <a:spcAft>
                          <a:spcPts val="0"/>
                        </a:spcAft>
                      </a:pPr>
                      <a:r>
                        <a:rPr lang="en-US" sz="600" dirty="0">
                          <a:solidFill>
                            <a:schemeClr val="tx1"/>
                          </a:solidFill>
                          <a:effectLst/>
                        </a:rPr>
                        <a:t>2 (10)</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5 (26)</a:t>
                      </a:r>
                    </a:p>
                    <a:p>
                      <a:pPr marL="0" marR="0" algn="ctr">
                        <a:lnSpc>
                          <a:spcPct val="105000"/>
                        </a:lnSpc>
                        <a:spcBef>
                          <a:spcPts val="0"/>
                        </a:spcBef>
                        <a:spcAft>
                          <a:spcPts val="0"/>
                        </a:spcAft>
                      </a:pPr>
                      <a:r>
                        <a:rPr lang="en-US" sz="600" dirty="0">
                          <a:solidFill>
                            <a:schemeClr val="tx1"/>
                          </a:solidFill>
                          <a:effectLst/>
                        </a:rPr>
                        <a:t>9 (47)</a:t>
                      </a:r>
                    </a:p>
                    <a:p>
                      <a:pPr marL="0" marR="0" algn="ctr">
                        <a:lnSpc>
                          <a:spcPct val="105000"/>
                        </a:lnSpc>
                        <a:spcBef>
                          <a:spcPts val="0"/>
                        </a:spcBef>
                        <a:spcAft>
                          <a:spcPts val="0"/>
                        </a:spcAft>
                      </a:pPr>
                      <a:r>
                        <a:rPr lang="en-US" sz="600" dirty="0">
                          <a:solidFill>
                            <a:schemeClr val="tx1"/>
                          </a:solidFill>
                          <a:effectLst/>
                        </a:rPr>
                        <a:t>2 (11)</a:t>
                      </a:r>
                    </a:p>
                    <a:p>
                      <a:pPr marL="0" marR="0" algn="ctr">
                        <a:lnSpc>
                          <a:spcPct val="105000"/>
                        </a:lnSpc>
                        <a:spcBef>
                          <a:spcPts val="0"/>
                        </a:spcBef>
                        <a:spcAft>
                          <a:spcPts val="0"/>
                        </a:spcAft>
                      </a:pPr>
                      <a:r>
                        <a:rPr lang="en-US" sz="600" dirty="0">
                          <a:solidFill>
                            <a:schemeClr val="tx1"/>
                          </a:solidFill>
                          <a:effectLst/>
                        </a:rPr>
                        <a:t>3 (16)</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41 (55)</a:t>
                      </a:r>
                    </a:p>
                    <a:p>
                      <a:pPr marL="0" marR="0" algn="ctr">
                        <a:lnSpc>
                          <a:spcPct val="105000"/>
                        </a:lnSpc>
                        <a:spcBef>
                          <a:spcPts val="0"/>
                        </a:spcBef>
                        <a:spcAft>
                          <a:spcPts val="0"/>
                        </a:spcAft>
                      </a:pPr>
                      <a:r>
                        <a:rPr lang="en-US" sz="600" dirty="0">
                          <a:solidFill>
                            <a:schemeClr val="tx1"/>
                          </a:solidFill>
                          <a:effectLst/>
                        </a:rPr>
                        <a:t>19 (25)</a:t>
                      </a:r>
                    </a:p>
                    <a:p>
                      <a:pPr marL="0" marR="0" algn="ctr">
                        <a:lnSpc>
                          <a:spcPct val="105000"/>
                        </a:lnSpc>
                        <a:spcBef>
                          <a:spcPts val="0"/>
                        </a:spcBef>
                        <a:spcAft>
                          <a:spcPts val="0"/>
                        </a:spcAft>
                      </a:pPr>
                      <a:r>
                        <a:rPr lang="en-US" sz="600" dirty="0">
                          <a:solidFill>
                            <a:schemeClr val="tx1"/>
                          </a:solidFill>
                          <a:effectLst/>
                        </a:rPr>
                        <a:t>1 (1)</a:t>
                      </a:r>
                    </a:p>
                    <a:p>
                      <a:pPr marL="0" marR="0" algn="ctr">
                        <a:lnSpc>
                          <a:spcPct val="105000"/>
                        </a:lnSpc>
                        <a:spcBef>
                          <a:spcPts val="0"/>
                        </a:spcBef>
                        <a:spcAft>
                          <a:spcPts val="0"/>
                        </a:spcAft>
                      </a:pPr>
                      <a:r>
                        <a:rPr lang="en-US" sz="600" dirty="0">
                          <a:solidFill>
                            <a:schemeClr val="tx1"/>
                          </a:solidFill>
                          <a:effectLst/>
                        </a:rPr>
                        <a:t>14 (19)</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9 (60)</a:t>
                      </a:r>
                    </a:p>
                    <a:p>
                      <a:pPr marL="0" marR="0" algn="ctr">
                        <a:lnSpc>
                          <a:spcPct val="105000"/>
                        </a:lnSpc>
                        <a:spcBef>
                          <a:spcPts val="0"/>
                        </a:spcBef>
                        <a:spcAft>
                          <a:spcPts val="0"/>
                        </a:spcAft>
                      </a:pPr>
                      <a:r>
                        <a:rPr lang="en-US" sz="600" dirty="0">
                          <a:solidFill>
                            <a:schemeClr val="tx1"/>
                          </a:solidFill>
                          <a:effectLst/>
                        </a:rPr>
                        <a:t>6 (40)</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0</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37 (77)</a:t>
                      </a:r>
                    </a:p>
                    <a:p>
                      <a:pPr marL="0" marR="0" algn="ctr">
                        <a:lnSpc>
                          <a:spcPct val="105000"/>
                        </a:lnSpc>
                        <a:spcBef>
                          <a:spcPts val="0"/>
                        </a:spcBef>
                        <a:spcAft>
                          <a:spcPts val="0"/>
                        </a:spcAft>
                      </a:pPr>
                      <a:r>
                        <a:rPr lang="en-US" sz="600" dirty="0">
                          <a:solidFill>
                            <a:schemeClr val="tx1"/>
                          </a:solidFill>
                          <a:effectLst/>
                        </a:rPr>
                        <a:t>8 (17)</a:t>
                      </a:r>
                    </a:p>
                    <a:p>
                      <a:pPr marL="0" marR="0" algn="ctr">
                        <a:lnSpc>
                          <a:spcPct val="105000"/>
                        </a:lnSpc>
                        <a:spcBef>
                          <a:spcPts val="0"/>
                        </a:spcBef>
                        <a:spcAft>
                          <a:spcPts val="0"/>
                        </a:spcAft>
                      </a:pPr>
                      <a:r>
                        <a:rPr lang="en-US" sz="600" dirty="0">
                          <a:solidFill>
                            <a:schemeClr val="tx1"/>
                          </a:solidFill>
                          <a:effectLst/>
                        </a:rPr>
                        <a:t>1 (2)</a:t>
                      </a:r>
                    </a:p>
                    <a:p>
                      <a:pPr marL="0" marR="0" algn="ctr">
                        <a:lnSpc>
                          <a:spcPct val="105000"/>
                        </a:lnSpc>
                        <a:spcBef>
                          <a:spcPts val="0"/>
                        </a:spcBef>
                        <a:spcAft>
                          <a:spcPts val="0"/>
                        </a:spcAft>
                      </a:pPr>
                      <a:r>
                        <a:rPr lang="en-US" sz="600" dirty="0">
                          <a:solidFill>
                            <a:schemeClr val="tx1"/>
                          </a:solidFill>
                          <a:effectLst/>
                        </a:rPr>
                        <a:t>2 (4)</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99 (56)</a:t>
                      </a:r>
                    </a:p>
                    <a:p>
                      <a:pPr marL="0" marR="0" algn="ctr">
                        <a:lnSpc>
                          <a:spcPct val="105000"/>
                        </a:lnSpc>
                        <a:spcBef>
                          <a:spcPts val="0"/>
                        </a:spcBef>
                        <a:spcAft>
                          <a:spcPts val="0"/>
                        </a:spcAft>
                      </a:pPr>
                      <a:r>
                        <a:rPr lang="en-US" sz="600" dirty="0">
                          <a:solidFill>
                            <a:schemeClr val="tx1"/>
                          </a:solidFill>
                          <a:effectLst/>
                        </a:rPr>
                        <a:t>52 (29)</a:t>
                      </a:r>
                    </a:p>
                    <a:p>
                      <a:pPr marL="0" marR="0" algn="ctr">
                        <a:lnSpc>
                          <a:spcPct val="105000"/>
                        </a:lnSpc>
                        <a:spcBef>
                          <a:spcPts val="0"/>
                        </a:spcBef>
                        <a:spcAft>
                          <a:spcPts val="0"/>
                        </a:spcAft>
                      </a:pPr>
                      <a:r>
                        <a:rPr lang="en-US" sz="600" dirty="0">
                          <a:solidFill>
                            <a:schemeClr val="tx1"/>
                          </a:solidFill>
                          <a:effectLst/>
                        </a:rPr>
                        <a:t>6 (3)</a:t>
                      </a:r>
                    </a:p>
                    <a:p>
                      <a:pPr marL="0" marR="0" algn="ctr">
                        <a:lnSpc>
                          <a:spcPct val="105000"/>
                        </a:lnSpc>
                        <a:spcBef>
                          <a:spcPts val="0"/>
                        </a:spcBef>
                        <a:spcAft>
                          <a:spcPts val="0"/>
                        </a:spcAft>
                      </a:pPr>
                      <a:r>
                        <a:rPr lang="en-US" sz="600" dirty="0">
                          <a:solidFill>
                            <a:schemeClr val="tx1"/>
                          </a:solidFill>
                          <a:effectLst/>
                        </a:rPr>
                        <a:t>21 (12)</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9336669"/>
                  </a:ext>
                </a:extLst>
              </a:tr>
              <a:tr h="313976">
                <a:tc>
                  <a:txBody>
                    <a:bodyPr/>
                    <a:lstStyle/>
                    <a:p>
                      <a:pPr marL="0" marR="0">
                        <a:lnSpc>
                          <a:spcPct val="105000"/>
                        </a:lnSpc>
                        <a:spcBef>
                          <a:spcPts val="0"/>
                        </a:spcBef>
                        <a:spcAft>
                          <a:spcPts val="0"/>
                        </a:spcAft>
                      </a:pPr>
                      <a:r>
                        <a:rPr lang="en-US" sz="600" b="1" dirty="0">
                          <a:solidFill>
                            <a:schemeClr val="tx1"/>
                          </a:solidFill>
                          <a:effectLst/>
                        </a:rPr>
                        <a:t>Education level, n (%)</a:t>
                      </a:r>
                    </a:p>
                    <a:p>
                      <a:pPr marL="274955" marR="0" indent="-274955">
                        <a:lnSpc>
                          <a:spcPct val="105000"/>
                        </a:lnSpc>
                        <a:spcBef>
                          <a:spcPts val="0"/>
                        </a:spcBef>
                        <a:spcAft>
                          <a:spcPts val="0"/>
                        </a:spcAft>
                      </a:pPr>
                      <a:r>
                        <a:rPr lang="en-US" sz="600" b="0" dirty="0">
                          <a:solidFill>
                            <a:schemeClr val="tx1"/>
                          </a:solidFill>
                          <a:effectLst/>
                        </a:rPr>
                        <a:t>   Graduate or professional degree</a:t>
                      </a:r>
                    </a:p>
                    <a:p>
                      <a:pPr marL="0" marR="0">
                        <a:lnSpc>
                          <a:spcPct val="105000"/>
                        </a:lnSpc>
                        <a:spcBef>
                          <a:spcPts val="0"/>
                        </a:spcBef>
                        <a:spcAft>
                          <a:spcPts val="0"/>
                        </a:spcAft>
                      </a:pPr>
                      <a:r>
                        <a:rPr lang="en-US" sz="600" b="0" dirty="0">
                          <a:solidFill>
                            <a:schemeClr val="tx1"/>
                          </a:solidFill>
                          <a:effectLst/>
                        </a:rPr>
                        <a:t>   Some college education</a:t>
                      </a:r>
                    </a:p>
                    <a:p>
                      <a:pPr marL="274955" marR="0" indent="-274955">
                        <a:lnSpc>
                          <a:spcPct val="105000"/>
                        </a:lnSpc>
                        <a:spcBef>
                          <a:spcPts val="0"/>
                        </a:spcBef>
                        <a:spcAft>
                          <a:spcPts val="0"/>
                        </a:spcAft>
                      </a:pPr>
                      <a:r>
                        <a:rPr lang="en-US" sz="600" b="0" dirty="0">
                          <a:solidFill>
                            <a:schemeClr val="tx1"/>
                          </a:solidFill>
                          <a:effectLst/>
                        </a:rPr>
                        <a:t>   Some secondary or high school education</a:t>
                      </a:r>
                      <a:endParaRPr lang="en-US" sz="600" b="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1 (5)</a:t>
                      </a:r>
                    </a:p>
                    <a:p>
                      <a:pPr marL="0" marR="0" algn="ctr">
                        <a:lnSpc>
                          <a:spcPct val="105000"/>
                        </a:lnSpc>
                        <a:spcBef>
                          <a:spcPts val="0"/>
                        </a:spcBef>
                        <a:spcAft>
                          <a:spcPts val="0"/>
                        </a:spcAft>
                      </a:pPr>
                      <a:r>
                        <a:rPr lang="en-US" sz="600" dirty="0">
                          <a:solidFill>
                            <a:schemeClr val="tx1"/>
                          </a:solidFill>
                          <a:effectLst/>
                        </a:rPr>
                        <a:t>13 (62)</a:t>
                      </a:r>
                    </a:p>
                    <a:p>
                      <a:pPr marL="0" marR="0" algn="ctr">
                        <a:lnSpc>
                          <a:spcPct val="105000"/>
                        </a:lnSpc>
                        <a:spcBef>
                          <a:spcPts val="0"/>
                        </a:spcBef>
                        <a:spcAft>
                          <a:spcPts val="0"/>
                        </a:spcAft>
                      </a:pPr>
                      <a:r>
                        <a:rPr lang="en-US" sz="600" dirty="0">
                          <a:solidFill>
                            <a:schemeClr val="tx1"/>
                          </a:solidFill>
                          <a:effectLst/>
                        </a:rPr>
                        <a:t>7 (33)</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13 (68)</a:t>
                      </a:r>
                    </a:p>
                    <a:p>
                      <a:pPr marL="0" marR="0" algn="ctr">
                        <a:lnSpc>
                          <a:spcPct val="105000"/>
                        </a:lnSpc>
                        <a:spcBef>
                          <a:spcPts val="0"/>
                        </a:spcBef>
                        <a:spcAft>
                          <a:spcPts val="0"/>
                        </a:spcAft>
                      </a:pPr>
                      <a:r>
                        <a:rPr lang="en-US" sz="600" dirty="0">
                          <a:solidFill>
                            <a:schemeClr val="tx1"/>
                          </a:solidFill>
                          <a:effectLst/>
                        </a:rPr>
                        <a:t>6 (32)</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16 (21)</a:t>
                      </a:r>
                    </a:p>
                    <a:p>
                      <a:pPr marL="0" marR="0" algn="ctr">
                        <a:lnSpc>
                          <a:spcPct val="105000"/>
                        </a:lnSpc>
                        <a:spcBef>
                          <a:spcPts val="0"/>
                        </a:spcBef>
                        <a:spcAft>
                          <a:spcPts val="0"/>
                        </a:spcAft>
                      </a:pPr>
                      <a:r>
                        <a:rPr lang="en-US" sz="600" dirty="0">
                          <a:solidFill>
                            <a:schemeClr val="tx1"/>
                          </a:solidFill>
                          <a:effectLst/>
                        </a:rPr>
                        <a:t>38 (51)</a:t>
                      </a:r>
                    </a:p>
                    <a:p>
                      <a:pPr marL="0" marR="0" algn="ctr">
                        <a:lnSpc>
                          <a:spcPct val="105000"/>
                        </a:lnSpc>
                        <a:spcBef>
                          <a:spcPts val="0"/>
                        </a:spcBef>
                        <a:spcAft>
                          <a:spcPts val="0"/>
                        </a:spcAft>
                      </a:pPr>
                      <a:r>
                        <a:rPr lang="en-US" sz="600" dirty="0">
                          <a:solidFill>
                            <a:schemeClr val="tx1"/>
                          </a:solidFill>
                          <a:effectLst/>
                        </a:rPr>
                        <a:t>21 (28)</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3 (20)</a:t>
                      </a:r>
                    </a:p>
                    <a:p>
                      <a:pPr marL="0" marR="0" algn="ctr">
                        <a:lnSpc>
                          <a:spcPct val="105000"/>
                        </a:lnSpc>
                        <a:spcBef>
                          <a:spcPts val="0"/>
                        </a:spcBef>
                        <a:spcAft>
                          <a:spcPts val="0"/>
                        </a:spcAft>
                      </a:pPr>
                      <a:r>
                        <a:rPr lang="en-US" sz="600" dirty="0">
                          <a:solidFill>
                            <a:schemeClr val="tx1"/>
                          </a:solidFill>
                          <a:effectLst/>
                        </a:rPr>
                        <a:t>10 (67)</a:t>
                      </a:r>
                    </a:p>
                    <a:p>
                      <a:pPr marL="0" marR="0" algn="ctr">
                        <a:lnSpc>
                          <a:spcPct val="105000"/>
                        </a:lnSpc>
                        <a:spcBef>
                          <a:spcPts val="0"/>
                        </a:spcBef>
                        <a:spcAft>
                          <a:spcPts val="0"/>
                        </a:spcAft>
                      </a:pPr>
                      <a:r>
                        <a:rPr lang="en-US" sz="600" dirty="0">
                          <a:solidFill>
                            <a:schemeClr val="tx1"/>
                          </a:solidFill>
                          <a:effectLst/>
                        </a:rPr>
                        <a:t>2 (13)</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12 (25)</a:t>
                      </a:r>
                    </a:p>
                    <a:p>
                      <a:pPr marL="0" marR="0" algn="ctr">
                        <a:lnSpc>
                          <a:spcPct val="105000"/>
                        </a:lnSpc>
                        <a:spcBef>
                          <a:spcPts val="0"/>
                        </a:spcBef>
                        <a:spcAft>
                          <a:spcPts val="0"/>
                        </a:spcAft>
                      </a:pPr>
                      <a:r>
                        <a:rPr lang="en-US" sz="600" dirty="0">
                          <a:solidFill>
                            <a:schemeClr val="tx1"/>
                          </a:solidFill>
                          <a:effectLst/>
                        </a:rPr>
                        <a:t>17 (35)</a:t>
                      </a:r>
                    </a:p>
                    <a:p>
                      <a:pPr marL="0" marR="0" algn="ctr">
                        <a:lnSpc>
                          <a:spcPct val="105000"/>
                        </a:lnSpc>
                        <a:spcBef>
                          <a:spcPts val="0"/>
                        </a:spcBef>
                        <a:spcAft>
                          <a:spcPts val="0"/>
                        </a:spcAft>
                      </a:pPr>
                      <a:r>
                        <a:rPr lang="en-US" sz="600" dirty="0">
                          <a:solidFill>
                            <a:schemeClr val="tx1"/>
                          </a:solidFill>
                          <a:effectLst/>
                        </a:rPr>
                        <a:t>19 (40)</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32 (18) </a:t>
                      </a:r>
                    </a:p>
                    <a:p>
                      <a:pPr marL="0" marR="0" algn="ctr">
                        <a:lnSpc>
                          <a:spcPct val="105000"/>
                        </a:lnSpc>
                        <a:spcBef>
                          <a:spcPts val="0"/>
                        </a:spcBef>
                        <a:spcAft>
                          <a:spcPts val="0"/>
                        </a:spcAft>
                      </a:pPr>
                      <a:r>
                        <a:rPr lang="en-US" sz="600" dirty="0">
                          <a:solidFill>
                            <a:schemeClr val="tx1"/>
                          </a:solidFill>
                          <a:effectLst/>
                        </a:rPr>
                        <a:t>91 (51)</a:t>
                      </a:r>
                    </a:p>
                    <a:p>
                      <a:pPr marL="0" marR="0" algn="ctr">
                        <a:lnSpc>
                          <a:spcPct val="105000"/>
                        </a:lnSpc>
                        <a:spcBef>
                          <a:spcPts val="0"/>
                        </a:spcBef>
                        <a:spcAft>
                          <a:spcPts val="0"/>
                        </a:spcAft>
                      </a:pPr>
                      <a:r>
                        <a:rPr lang="en-US" sz="600" dirty="0">
                          <a:solidFill>
                            <a:schemeClr val="tx1"/>
                          </a:solidFill>
                          <a:effectLst/>
                        </a:rPr>
                        <a:t>55 (31)</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0.06</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519426"/>
                  </a:ext>
                </a:extLst>
              </a:tr>
              <a:tr h="109209">
                <a:tc>
                  <a:txBody>
                    <a:bodyPr/>
                    <a:lstStyle/>
                    <a:p>
                      <a:pPr marL="0" marR="0">
                        <a:lnSpc>
                          <a:spcPct val="105000"/>
                        </a:lnSpc>
                        <a:spcBef>
                          <a:spcPts val="0"/>
                        </a:spcBef>
                        <a:spcAft>
                          <a:spcPts val="0"/>
                        </a:spcAft>
                      </a:pPr>
                      <a:r>
                        <a:rPr lang="en-US" sz="600" b="1" dirty="0">
                          <a:solidFill>
                            <a:schemeClr val="tx1"/>
                          </a:solidFill>
                          <a:effectLst/>
                        </a:rPr>
                        <a:t>Body mass index, mean (SD), kg/m</a:t>
                      </a:r>
                      <a:r>
                        <a:rPr lang="en-US" sz="600" b="1" baseline="30000" dirty="0">
                          <a:solidFill>
                            <a:schemeClr val="tx1"/>
                          </a:solidFill>
                          <a:effectLst/>
                        </a:rPr>
                        <a:t>2</a:t>
                      </a:r>
                      <a:endParaRPr lang="en-US" sz="600" b="1"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32 (6)</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41 (11)</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34 (8)</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36 (10)</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36 (8)</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35 (9)</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0.02 </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56643699"/>
                  </a:ext>
                </a:extLst>
              </a:tr>
              <a:tr h="928277">
                <a:tc>
                  <a:txBody>
                    <a:bodyPr/>
                    <a:lstStyle/>
                    <a:p>
                      <a:pPr marL="0" marR="0">
                        <a:lnSpc>
                          <a:spcPct val="105000"/>
                        </a:lnSpc>
                        <a:spcBef>
                          <a:spcPts val="0"/>
                        </a:spcBef>
                        <a:spcAft>
                          <a:spcPts val="0"/>
                        </a:spcAft>
                      </a:pPr>
                      <a:r>
                        <a:rPr lang="en-US" sz="600" b="1" dirty="0">
                          <a:solidFill>
                            <a:schemeClr val="tx1"/>
                          </a:solidFill>
                          <a:effectLst/>
                        </a:rPr>
                        <a:t>Comorbidities, n (%)</a:t>
                      </a:r>
                    </a:p>
                    <a:p>
                      <a:pPr marL="0" marR="0">
                        <a:lnSpc>
                          <a:spcPct val="105000"/>
                        </a:lnSpc>
                        <a:spcBef>
                          <a:spcPts val="0"/>
                        </a:spcBef>
                        <a:spcAft>
                          <a:spcPts val="0"/>
                        </a:spcAft>
                      </a:pPr>
                      <a:r>
                        <a:rPr lang="en-US" sz="600" b="0" dirty="0">
                          <a:solidFill>
                            <a:schemeClr val="tx1"/>
                          </a:solidFill>
                          <a:effectLst/>
                        </a:rPr>
                        <a:t>   Autoimmune disease</a:t>
                      </a:r>
                    </a:p>
                    <a:p>
                      <a:pPr marL="0" marR="0">
                        <a:lnSpc>
                          <a:spcPct val="105000"/>
                        </a:lnSpc>
                        <a:spcBef>
                          <a:spcPts val="0"/>
                        </a:spcBef>
                        <a:spcAft>
                          <a:spcPts val="0"/>
                        </a:spcAft>
                      </a:pPr>
                      <a:r>
                        <a:rPr lang="en-US" sz="600" b="0" dirty="0">
                          <a:solidFill>
                            <a:schemeClr val="tx1"/>
                          </a:solidFill>
                          <a:effectLst/>
                        </a:rPr>
                        <a:t>   Cancer</a:t>
                      </a:r>
                    </a:p>
                    <a:p>
                      <a:pPr marL="0" marR="0">
                        <a:lnSpc>
                          <a:spcPct val="105000"/>
                        </a:lnSpc>
                        <a:spcBef>
                          <a:spcPts val="0"/>
                        </a:spcBef>
                        <a:spcAft>
                          <a:spcPts val="0"/>
                        </a:spcAft>
                      </a:pPr>
                      <a:r>
                        <a:rPr lang="en-US" sz="600" b="0" dirty="0">
                          <a:solidFill>
                            <a:schemeClr val="tx1"/>
                          </a:solidFill>
                          <a:effectLst/>
                        </a:rPr>
                        <a:t>   Cardiovascular disease</a:t>
                      </a:r>
                    </a:p>
                    <a:p>
                      <a:pPr marL="0" marR="0">
                        <a:lnSpc>
                          <a:spcPct val="105000"/>
                        </a:lnSpc>
                        <a:spcBef>
                          <a:spcPts val="0"/>
                        </a:spcBef>
                        <a:spcAft>
                          <a:spcPts val="0"/>
                        </a:spcAft>
                      </a:pPr>
                      <a:r>
                        <a:rPr lang="en-US" sz="600" b="0" dirty="0">
                          <a:solidFill>
                            <a:schemeClr val="tx1"/>
                          </a:solidFill>
                          <a:effectLst/>
                        </a:rPr>
                        <a:t>   Chronic liver disease</a:t>
                      </a:r>
                    </a:p>
                    <a:p>
                      <a:pPr marL="0" marR="0">
                        <a:lnSpc>
                          <a:spcPct val="105000"/>
                        </a:lnSpc>
                        <a:spcBef>
                          <a:spcPts val="0"/>
                        </a:spcBef>
                        <a:spcAft>
                          <a:spcPts val="0"/>
                        </a:spcAft>
                      </a:pPr>
                      <a:r>
                        <a:rPr lang="en-US" sz="600" b="0" dirty="0">
                          <a:solidFill>
                            <a:schemeClr val="tx1"/>
                          </a:solidFill>
                          <a:effectLst/>
                        </a:rPr>
                        <a:t>   Chronic lung disease</a:t>
                      </a:r>
                    </a:p>
                    <a:p>
                      <a:pPr marL="0" marR="0">
                        <a:lnSpc>
                          <a:spcPct val="105000"/>
                        </a:lnSpc>
                        <a:spcBef>
                          <a:spcPts val="0"/>
                        </a:spcBef>
                        <a:spcAft>
                          <a:spcPts val="0"/>
                        </a:spcAft>
                      </a:pPr>
                      <a:r>
                        <a:rPr lang="en-US" sz="600" b="0" dirty="0">
                          <a:solidFill>
                            <a:schemeClr val="tx1"/>
                          </a:solidFill>
                          <a:effectLst/>
                        </a:rPr>
                        <a:t>   Chronic pain syndrome</a:t>
                      </a:r>
                    </a:p>
                    <a:p>
                      <a:pPr marL="0" marR="0">
                        <a:lnSpc>
                          <a:spcPct val="105000"/>
                        </a:lnSpc>
                        <a:spcBef>
                          <a:spcPts val="0"/>
                        </a:spcBef>
                        <a:spcAft>
                          <a:spcPts val="0"/>
                        </a:spcAft>
                      </a:pPr>
                      <a:r>
                        <a:rPr lang="en-US" sz="600" b="0" dirty="0">
                          <a:solidFill>
                            <a:schemeClr val="tx1"/>
                          </a:solidFill>
                          <a:effectLst/>
                        </a:rPr>
                        <a:t>   Chronic renal disease</a:t>
                      </a:r>
                    </a:p>
                    <a:p>
                      <a:pPr marL="0" marR="0">
                        <a:lnSpc>
                          <a:spcPct val="105000"/>
                        </a:lnSpc>
                        <a:spcBef>
                          <a:spcPts val="0"/>
                        </a:spcBef>
                        <a:spcAft>
                          <a:spcPts val="0"/>
                        </a:spcAft>
                      </a:pPr>
                      <a:r>
                        <a:rPr lang="en-US" sz="600" b="0" dirty="0">
                          <a:solidFill>
                            <a:schemeClr val="tx1"/>
                          </a:solidFill>
                          <a:effectLst/>
                        </a:rPr>
                        <a:t>   Diabetes mellitus</a:t>
                      </a:r>
                    </a:p>
                    <a:p>
                      <a:pPr marL="0" marR="0">
                        <a:lnSpc>
                          <a:spcPct val="105000"/>
                        </a:lnSpc>
                        <a:spcBef>
                          <a:spcPts val="0"/>
                        </a:spcBef>
                        <a:spcAft>
                          <a:spcPts val="0"/>
                        </a:spcAft>
                      </a:pPr>
                      <a:r>
                        <a:rPr lang="en-US" sz="600" b="0" dirty="0">
                          <a:solidFill>
                            <a:schemeClr val="tx1"/>
                          </a:solidFill>
                          <a:effectLst/>
                        </a:rPr>
                        <a:t>   Musculoskeletal disease</a:t>
                      </a:r>
                    </a:p>
                    <a:p>
                      <a:pPr marL="0" marR="0">
                        <a:lnSpc>
                          <a:spcPct val="105000"/>
                        </a:lnSpc>
                        <a:spcBef>
                          <a:spcPts val="0"/>
                        </a:spcBef>
                        <a:spcAft>
                          <a:spcPts val="0"/>
                        </a:spcAft>
                      </a:pPr>
                      <a:r>
                        <a:rPr lang="en-US" sz="600" b="0" dirty="0">
                          <a:solidFill>
                            <a:schemeClr val="tx1"/>
                          </a:solidFill>
                          <a:effectLst/>
                        </a:rPr>
                        <a:t>   Sleep apnea</a:t>
                      </a:r>
                    </a:p>
                    <a:p>
                      <a:pPr marL="0" marR="0">
                        <a:lnSpc>
                          <a:spcPct val="105000"/>
                        </a:lnSpc>
                        <a:spcBef>
                          <a:spcPts val="0"/>
                        </a:spcBef>
                        <a:spcAft>
                          <a:spcPts val="0"/>
                        </a:spcAft>
                      </a:pPr>
                      <a:r>
                        <a:rPr lang="en-US" sz="600" b="0" dirty="0">
                          <a:solidFill>
                            <a:schemeClr val="tx1"/>
                          </a:solidFill>
                          <a:effectLst/>
                        </a:rPr>
                        <a:t>   Thyroid disease</a:t>
                      </a:r>
                    </a:p>
                    <a:p>
                      <a:pPr marL="0" marR="0">
                        <a:lnSpc>
                          <a:spcPct val="105000"/>
                        </a:lnSpc>
                        <a:spcBef>
                          <a:spcPts val="0"/>
                        </a:spcBef>
                        <a:spcAft>
                          <a:spcPts val="0"/>
                        </a:spcAft>
                      </a:pPr>
                      <a:r>
                        <a:rPr lang="en-US" sz="600" b="0" dirty="0">
                          <a:solidFill>
                            <a:schemeClr val="tx1"/>
                          </a:solidFill>
                          <a:effectLst/>
                        </a:rPr>
                        <a:t>   Other medical diagnosis</a:t>
                      </a:r>
                      <a:endParaRPr lang="en-US" sz="600" b="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2 (10)</a:t>
                      </a:r>
                    </a:p>
                    <a:p>
                      <a:pPr marL="0" marR="0" algn="ctr">
                        <a:lnSpc>
                          <a:spcPct val="105000"/>
                        </a:lnSpc>
                        <a:spcBef>
                          <a:spcPts val="0"/>
                        </a:spcBef>
                        <a:spcAft>
                          <a:spcPts val="0"/>
                        </a:spcAft>
                      </a:pPr>
                      <a:r>
                        <a:rPr lang="en-US" sz="600" dirty="0">
                          <a:solidFill>
                            <a:schemeClr val="tx1"/>
                          </a:solidFill>
                          <a:effectLst/>
                        </a:rPr>
                        <a:t>2 (10)</a:t>
                      </a:r>
                    </a:p>
                    <a:p>
                      <a:pPr marL="0" marR="0" algn="ctr">
                        <a:lnSpc>
                          <a:spcPct val="105000"/>
                        </a:lnSpc>
                        <a:spcBef>
                          <a:spcPts val="0"/>
                        </a:spcBef>
                        <a:spcAft>
                          <a:spcPts val="0"/>
                        </a:spcAft>
                      </a:pPr>
                      <a:r>
                        <a:rPr lang="en-US" sz="600" dirty="0">
                          <a:solidFill>
                            <a:schemeClr val="tx1"/>
                          </a:solidFill>
                          <a:effectLst/>
                        </a:rPr>
                        <a:t>11 (52)</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1 (5)</a:t>
                      </a:r>
                    </a:p>
                    <a:p>
                      <a:pPr marL="0" marR="0" algn="ctr">
                        <a:lnSpc>
                          <a:spcPct val="105000"/>
                        </a:lnSpc>
                        <a:spcBef>
                          <a:spcPts val="0"/>
                        </a:spcBef>
                        <a:spcAft>
                          <a:spcPts val="0"/>
                        </a:spcAft>
                      </a:pPr>
                      <a:r>
                        <a:rPr lang="en-US" sz="600" dirty="0">
                          <a:solidFill>
                            <a:schemeClr val="tx1"/>
                          </a:solidFill>
                          <a:effectLst/>
                        </a:rPr>
                        <a:t>2 (10)</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6 (29)</a:t>
                      </a:r>
                    </a:p>
                    <a:p>
                      <a:pPr marL="0" marR="0" algn="ctr">
                        <a:lnSpc>
                          <a:spcPct val="105000"/>
                        </a:lnSpc>
                        <a:spcBef>
                          <a:spcPts val="0"/>
                        </a:spcBef>
                        <a:spcAft>
                          <a:spcPts val="0"/>
                        </a:spcAft>
                      </a:pPr>
                      <a:r>
                        <a:rPr lang="en-US" sz="600" dirty="0">
                          <a:solidFill>
                            <a:schemeClr val="tx1"/>
                          </a:solidFill>
                          <a:effectLst/>
                        </a:rPr>
                        <a:t>1 (5)</a:t>
                      </a:r>
                    </a:p>
                    <a:p>
                      <a:pPr marL="0" marR="0" algn="ctr">
                        <a:lnSpc>
                          <a:spcPct val="105000"/>
                        </a:lnSpc>
                        <a:spcBef>
                          <a:spcPts val="0"/>
                        </a:spcBef>
                        <a:spcAft>
                          <a:spcPts val="0"/>
                        </a:spcAft>
                      </a:pPr>
                      <a:r>
                        <a:rPr lang="en-US" sz="600" dirty="0">
                          <a:solidFill>
                            <a:schemeClr val="tx1"/>
                          </a:solidFill>
                          <a:effectLst/>
                        </a:rPr>
                        <a:t>2 (10)</a:t>
                      </a:r>
                    </a:p>
                    <a:p>
                      <a:pPr marL="0" marR="0" algn="ctr">
                        <a:lnSpc>
                          <a:spcPct val="105000"/>
                        </a:lnSpc>
                        <a:spcBef>
                          <a:spcPts val="0"/>
                        </a:spcBef>
                        <a:spcAft>
                          <a:spcPts val="0"/>
                        </a:spcAft>
                      </a:pPr>
                      <a:r>
                        <a:rPr lang="en-US" sz="600" dirty="0">
                          <a:solidFill>
                            <a:schemeClr val="tx1"/>
                          </a:solidFill>
                          <a:effectLst/>
                        </a:rPr>
                        <a:t>6 (29)</a:t>
                      </a:r>
                    </a:p>
                    <a:p>
                      <a:pPr marL="0" marR="0" algn="ctr">
                        <a:lnSpc>
                          <a:spcPct val="105000"/>
                        </a:lnSpc>
                        <a:spcBef>
                          <a:spcPts val="0"/>
                        </a:spcBef>
                        <a:spcAft>
                          <a:spcPts val="0"/>
                        </a:spcAft>
                      </a:pPr>
                      <a:r>
                        <a:rPr lang="en-US" sz="600" dirty="0">
                          <a:solidFill>
                            <a:schemeClr val="tx1"/>
                          </a:solidFill>
                          <a:effectLst/>
                        </a:rPr>
                        <a:t>17 (81)</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2 (11)</a:t>
                      </a:r>
                    </a:p>
                    <a:p>
                      <a:pPr marL="0" marR="0" algn="ctr">
                        <a:lnSpc>
                          <a:spcPct val="105000"/>
                        </a:lnSpc>
                        <a:spcBef>
                          <a:spcPts val="0"/>
                        </a:spcBef>
                        <a:spcAft>
                          <a:spcPts val="0"/>
                        </a:spcAft>
                      </a:pPr>
                      <a:r>
                        <a:rPr lang="en-US" sz="600" dirty="0">
                          <a:solidFill>
                            <a:schemeClr val="tx1"/>
                          </a:solidFill>
                          <a:effectLst/>
                        </a:rPr>
                        <a:t>1 (5)</a:t>
                      </a:r>
                    </a:p>
                    <a:p>
                      <a:pPr marL="0" marR="0" algn="ctr">
                        <a:lnSpc>
                          <a:spcPct val="105000"/>
                        </a:lnSpc>
                        <a:spcBef>
                          <a:spcPts val="0"/>
                        </a:spcBef>
                        <a:spcAft>
                          <a:spcPts val="0"/>
                        </a:spcAft>
                      </a:pPr>
                      <a:r>
                        <a:rPr lang="en-US" sz="600" dirty="0">
                          <a:solidFill>
                            <a:schemeClr val="tx1"/>
                          </a:solidFill>
                          <a:effectLst/>
                        </a:rPr>
                        <a:t>13 (68)</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5 (26)</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1 (5)</a:t>
                      </a:r>
                    </a:p>
                    <a:p>
                      <a:pPr marL="0" marR="0" algn="ctr">
                        <a:lnSpc>
                          <a:spcPct val="105000"/>
                        </a:lnSpc>
                        <a:spcBef>
                          <a:spcPts val="0"/>
                        </a:spcBef>
                        <a:spcAft>
                          <a:spcPts val="0"/>
                        </a:spcAft>
                      </a:pPr>
                      <a:r>
                        <a:rPr lang="en-US" sz="600" dirty="0">
                          <a:solidFill>
                            <a:schemeClr val="tx1"/>
                          </a:solidFill>
                          <a:effectLst/>
                        </a:rPr>
                        <a:t>5 (26)</a:t>
                      </a:r>
                    </a:p>
                    <a:p>
                      <a:pPr marL="0" marR="0" algn="ctr">
                        <a:lnSpc>
                          <a:spcPct val="105000"/>
                        </a:lnSpc>
                        <a:spcBef>
                          <a:spcPts val="0"/>
                        </a:spcBef>
                        <a:spcAft>
                          <a:spcPts val="0"/>
                        </a:spcAft>
                      </a:pPr>
                      <a:r>
                        <a:rPr lang="en-US" sz="600" dirty="0">
                          <a:solidFill>
                            <a:schemeClr val="tx1"/>
                          </a:solidFill>
                          <a:effectLst/>
                        </a:rPr>
                        <a:t>1 (5)</a:t>
                      </a:r>
                    </a:p>
                    <a:p>
                      <a:pPr marL="0" marR="0" algn="ctr">
                        <a:lnSpc>
                          <a:spcPct val="105000"/>
                        </a:lnSpc>
                        <a:spcBef>
                          <a:spcPts val="0"/>
                        </a:spcBef>
                        <a:spcAft>
                          <a:spcPts val="0"/>
                        </a:spcAft>
                      </a:pPr>
                      <a:r>
                        <a:rPr lang="en-US" sz="600" dirty="0">
                          <a:solidFill>
                            <a:schemeClr val="tx1"/>
                          </a:solidFill>
                          <a:effectLst/>
                        </a:rPr>
                        <a:t>2 (11)</a:t>
                      </a:r>
                    </a:p>
                    <a:p>
                      <a:pPr marL="0" marR="0" algn="ctr">
                        <a:lnSpc>
                          <a:spcPct val="105000"/>
                        </a:lnSpc>
                        <a:spcBef>
                          <a:spcPts val="0"/>
                        </a:spcBef>
                        <a:spcAft>
                          <a:spcPts val="0"/>
                        </a:spcAft>
                      </a:pPr>
                      <a:r>
                        <a:rPr lang="en-US" sz="600" dirty="0">
                          <a:solidFill>
                            <a:schemeClr val="tx1"/>
                          </a:solidFill>
                          <a:effectLst/>
                        </a:rPr>
                        <a:t>3 (16)</a:t>
                      </a:r>
                    </a:p>
                    <a:p>
                      <a:pPr marL="0" marR="0" algn="ctr">
                        <a:lnSpc>
                          <a:spcPct val="105000"/>
                        </a:lnSpc>
                        <a:spcBef>
                          <a:spcPts val="0"/>
                        </a:spcBef>
                        <a:spcAft>
                          <a:spcPts val="0"/>
                        </a:spcAft>
                      </a:pPr>
                      <a:r>
                        <a:rPr lang="en-US" sz="600" dirty="0">
                          <a:solidFill>
                            <a:schemeClr val="tx1"/>
                          </a:solidFill>
                          <a:effectLst/>
                        </a:rPr>
                        <a:t>19 (100)</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4 (5)</a:t>
                      </a:r>
                    </a:p>
                    <a:p>
                      <a:pPr marL="0" marR="0" algn="ctr">
                        <a:lnSpc>
                          <a:spcPct val="105000"/>
                        </a:lnSpc>
                        <a:spcBef>
                          <a:spcPts val="0"/>
                        </a:spcBef>
                        <a:spcAft>
                          <a:spcPts val="0"/>
                        </a:spcAft>
                      </a:pPr>
                      <a:r>
                        <a:rPr lang="en-US" sz="600" dirty="0">
                          <a:solidFill>
                            <a:schemeClr val="tx1"/>
                          </a:solidFill>
                          <a:effectLst/>
                        </a:rPr>
                        <a:t>4 (5)</a:t>
                      </a:r>
                    </a:p>
                    <a:p>
                      <a:pPr marL="0" marR="0" algn="ctr">
                        <a:lnSpc>
                          <a:spcPct val="105000"/>
                        </a:lnSpc>
                        <a:spcBef>
                          <a:spcPts val="0"/>
                        </a:spcBef>
                        <a:spcAft>
                          <a:spcPts val="0"/>
                        </a:spcAft>
                      </a:pPr>
                      <a:r>
                        <a:rPr lang="en-US" sz="600" dirty="0">
                          <a:solidFill>
                            <a:schemeClr val="tx1"/>
                          </a:solidFill>
                          <a:effectLst/>
                        </a:rPr>
                        <a:t>43 (57)</a:t>
                      </a:r>
                    </a:p>
                    <a:p>
                      <a:pPr marL="0" marR="0" algn="ctr">
                        <a:lnSpc>
                          <a:spcPct val="105000"/>
                        </a:lnSpc>
                        <a:spcBef>
                          <a:spcPts val="0"/>
                        </a:spcBef>
                        <a:spcAft>
                          <a:spcPts val="0"/>
                        </a:spcAft>
                      </a:pPr>
                      <a:r>
                        <a:rPr lang="en-US" sz="600" dirty="0">
                          <a:solidFill>
                            <a:schemeClr val="tx1"/>
                          </a:solidFill>
                          <a:effectLst/>
                        </a:rPr>
                        <a:t>4 (5)</a:t>
                      </a:r>
                    </a:p>
                    <a:p>
                      <a:pPr marL="0" marR="0" algn="ctr">
                        <a:lnSpc>
                          <a:spcPct val="105000"/>
                        </a:lnSpc>
                        <a:spcBef>
                          <a:spcPts val="0"/>
                        </a:spcBef>
                        <a:spcAft>
                          <a:spcPts val="0"/>
                        </a:spcAft>
                      </a:pPr>
                      <a:r>
                        <a:rPr lang="en-US" sz="600" dirty="0">
                          <a:solidFill>
                            <a:schemeClr val="tx1"/>
                          </a:solidFill>
                          <a:effectLst/>
                        </a:rPr>
                        <a:t>8 (11)</a:t>
                      </a:r>
                    </a:p>
                    <a:p>
                      <a:pPr marL="0" marR="0" algn="ctr">
                        <a:lnSpc>
                          <a:spcPct val="105000"/>
                        </a:lnSpc>
                        <a:spcBef>
                          <a:spcPts val="0"/>
                        </a:spcBef>
                        <a:spcAft>
                          <a:spcPts val="0"/>
                        </a:spcAft>
                      </a:pPr>
                      <a:r>
                        <a:rPr lang="en-US" sz="600" dirty="0">
                          <a:solidFill>
                            <a:schemeClr val="tx1"/>
                          </a:solidFill>
                          <a:effectLst/>
                        </a:rPr>
                        <a:t>6 (8)</a:t>
                      </a:r>
                    </a:p>
                    <a:p>
                      <a:pPr marL="0" marR="0" algn="ctr">
                        <a:lnSpc>
                          <a:spcPct val="105000"/>
                        </a:lnSpc>
                        <a:spcBef>
                          <a:spcPts val="0"/>
                        </a:spcBef>
                        <a:spcAft>
                          <a:spcPts val="0"/>
                        </a:spcAft>
                      </a:pPr>
                      <a:r>
                        <a:rPr lang="en-US" sz="600" dirty="0">
                          <a:solidFill>
                            <a:schemeClr val="tx1"/>
                          </a:solidFill>
                          <a:effectLst/>
                        </a:rPr>
                        <a:t>3 (4)</a:t>
                      </a:r>
                    </a:p>
                    <a:p>
                      <a:pPr marL="0" marR="0" algn="ctr">
                        <a:lnSpc>
                          <a:spcPct val="105000"/>
                        </a:lnSpc>
                        <a:spcBef>
                          <a:spcPts val="0"/>
                        </a:spcBef>
                        <a:spcAft>
                          <a:spcPts val="0"/>
                        </a:spcAft>
                      </a:pPr>
                      <a:r>
                        <a:rPr lang="en-US" sz="600" dirty="0">
                          <a:solidFill>
                            <a:schemeClr val="tx1"/>
                          </a:solidFill>
                          <a:effectLst/>
                        </a:rPr>
                        <a:t>15 (20)</a:t>
                      </a:r>
                    </a:p>
                    <a:p>
                      <a:pPr marL="0" marR="0" algn="ctr">
                        <a:lnSpc>
                          <a:spcPct val="105000"/>
                        </a:lnSpc>
                        <a:spcBef>
                          <a:spcPts val="0"/>
                        </a:spcBef>
                        <a:spcAft>
                          <a:spcPts val="0"/>
                        </a:spcAft>
                      </a:pPr>
                      <a:r>
                        <a:rPr lang="en-US" sz="600" dirty="0">
                          <a:solidFill>
                            <a:schemeClr val="tx1"/>
                          </a:solidFill>
                          <a:effectLst/>
                        </a:rPr>
                        <a:t>10 (13)</a:t>
                      </a:r>
                    </a:p>
                    <a:p>
                      <a:pPr marL="0" marR="0" algn="ctr">
                        <a:lnSpc>
                          <a:spcPct val="105000"/>
                        </a:lnSpc>
                        <a:spcBef>
                          <a:spcPts val="0"/>
                        </a:spcBef>
                        <a:spcAft>
                          <a:spcPts val="0"/>
                        </a:spcAft>
                      </a:pPr>
                      <a:r>
                        <a:rPr lang="en-US" sz="600" dirty="0">
                          <a:solidFill>
                            <a:schemeClr val="tx1"/>
                          </a:solidFill>
                          <a:effectLst/>
                        </a:rPr>
                        <a:t>5 (7)</a:t>
                      </a:r>
                    </a:p>
                    <a:p>
                      <a:pPr marL="0" marR="0" algn="ctr">
                        <a:lnSpc>
                          <a:spcPct val="105000"/>
                        </a:lnSpc>
                        <a:spcBef>
                          <a:spcPts val="0"/>
                        </a:spcBef>
                        <a:spcAft>
                          <a:spcPts val="0"/>
                        </a:spcAft>
                      </a:pPr>
                      <a:r>
                        <a:rPr lang="en-US" sz="600" dirty="0">
                          <a:solidFill>
                            <a:schemeClr val="tx1"/>
                          </a:solidFill>
                          <a:effectLst/>
                        </a:rPr>
                        <a:t>9 (12)</a:t>
                      </a:r>
                    </a:p>
                    <a:p>
                      <a:pPr marL="0" marR="0" algn="ctr">
                        <a:lnSpc>
                          <a:spcPct val="105000"/>
                        </a:lnSpc>
                        <a:spcBef>
                          <a:spcPts val="0"/>
                        </a:spcBef>
                        <a:spcAft>
                          <a:spcPts val="0"/>
                        </a:spcAft>
                      </a:pPr>
                      <a:r>
                        <a:rPr lang="en-US" sz="600" dirty="0">
                          <a:solidFill>
                            <a:schemeClr val="tx1"/>
                          </a:solidFill>
                          <a:effectLst/>
                        </a:rPr>
                        <a:t>24 (32)</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8 (53)</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1 (7)</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2 (13)</a:t>
                      </a:r>
                    </a:p>
                    <a:p>
                      <a:pPr marL="0" marR="0" algn="ctr">
                        <a:lnSpc>
                          <a:spcPct val="105000"/>
                        </a:lnSpc>
                        <a:spcBef>
                          <a:spcPts val="0"/>
                        </a:spcBef>
                        <a:spcAft>
                          <a:spcPts val="0"/>
                        </a:spcAft>
                      </a:pPr>
                      <a:r>
                        <a:rPr lang="en-US" sz="600" dirty="0">
                          <a:solidFill>
                            <a:schemeClr val="tx1"/>
                          </a:solidFill>
                          <a:effectLst/>
                        </a:rPr>
                        <a:t>0</a:t>
                      </a:r>
                    </a:p>
                    <a:p>
                      <a:pPr marL="0" marR="0" algn="ctr">
                        <a:lnSpc>
                          <a:spcPct val="105000"/>
                        </a:lnSpc>
                        <a:spcBef>
                          <a:spcPts val="0"/>
                        </a:spcBef>
                        <a:spcAft>
                          <a:spcPts val="0"/>
                        </a:spcAft>
                      </a:pPr>
                      <a:r>
                        <a:rPr lang="en-US" sz="600" dirty="0">
                          <a:solidFill>
                            <a:schemeClr val="tx1"/>
                          </a:solidFill>
                          <a:effectLst/>
                        </a:rPr>
                        <a:t>3 (20)</a:t>
                      </a:r>
                    </a:p>
                    <a:p>
                      <a:pPr marL="0" marR="0" algn="ctr">
                        <a:lnSpc>
                          <a:spcPct val="105000"/>
                        </a:lnSpc>
                        <a:spcBef>
                          <a:spcPts val="0"/>
                        </a:spcBef>
                        <a:spcAft>
                          <a:spcPts val="0"/>
                        </a:spcAft>
                      </a:pPr>
                      <a:r>
                        <a:rPr lang="en-US" sz="600" dirty="0">
                          <a:solidFill>
                            <a:schemeClr val="tx1"/>
                          </a:solidFill>
                          <a:effectLst/>
                        </a:rPr>
                        <a:t>3 (20)</a:t>
                      </a:r>
                    </a:p>
                    <a:p>
                      <a:pPr marL="0" marR="0" algn="ctr">
                        <a:lnSpc>
                          <a:spcPct val="105000"/>
                        </a:lnSpc>
                        <a:spcBef>
                          <a:spcPts val="0"/>
                        </a:spcBef>
                        <a:spcAft>
                          <a:spcPts val="0"/>
                        </a:spcAft>
                      </a:pPr>
                      <a:r>
                        <a:rPr lang="en-US" sz="600" dirty="0">
                          <a:solidFill>
                            <a:schemeClr val="tx1"/>
                          </a:solidFill>
                          <a:effectLst/>
                        </a:rPr>
                        <a:t>14 (93)</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3 (6)</a:t>
                      </a:r>
                    </a:p>
                    <a:p>
                      <a:pPr marL="0" marR="0" algn="ctr">
                        <a:lnSpc>
                          <a:spcPct val="105000"/>
                        </a:lnSpc>
                        <a:spcBef>
                          <a:spcPts val="0"/>
                        </a:spcBef>
                        <a:spcAft>
                          <a:spcPts val="0"/>
                        </a:spcAft>
                      </a:pPr>
                      <a:r>
                        <a:rPr lang="en-US" sz="600" dirty="0">
                          <a:solidFill>
                            <a:schemeClr val="tx1"/>
                          </a:solidFill>
                          <a:effectLst/>
                        </a:rPr>
                        <a:t>3 (6)</a:t>
                      </a:r>
                    </a:p>
                    <a:p>
                      <a:pPr marL="0" marR="0" algn="ctr">
                        <a:lnSpc>
                          <a:spcPct val="105000"/>
                        </a:lnSpc>
                        <a:spcBef>
                          <a:spcPts val="0"/>
                        </a:spcBef>
                        <a:spcAft>
                          <a:spcPts val="0"/>
                        </a:spcAft>
                      </a:pPr>
                      <a:r>
                        <a:rPr lang="en-US" sz="600" dirty="0">
                          <a:solidFill>
                            <a:schemeClr val="tx1"/>
                          </a:solidFill>
                          <a:effectLst/>
                        </a:rPr>
                        <a:t>36 (75)</a:t>
                      </a:r>
                    </a:p>
                    <a:p>
                      <a:pPr marL="0" marR="0" algn="ctr">
                        <a:lnSpc>
                          <a:spcPct val="105000"/>
                        </a:lnSpc>
                        <a:spcBef>
                          <a:spcPts val="0"/>
                        </a:spcBef>
                        <a:spcAft>
                          <a:spcPts val="0"/>
                        </a:spcAft>
                      </a:pPr>
                      <a:r>
                        <a:rPr lang="en-US" sz="600" dirty="0">
                          <a:solidFill>
                            <a:schemeClr val="tx1"/>
                          </a:solidFill>
                          <a:effectLst/>
                        </a:rPr>
                        <a:t>1 (2)</a:t>
                      </a:r>
                    </a:p>
                    <a:p>
                      <a:pPr marL="0" marR="0" algn="ctr">
                        <a:lnSpc>
                          <a:spcPct val="105000"/>
                        </a:lnSpc>
                        <a:spcBef>
                          <a:spcPts val="0"/>
                        </a:spcBef>
                        <a:spcAft>
                          <a:spcPts val="0"/>
                        </a:spcAft>
                      </a:pPr>
                      <a:r>
                        <a:rPr lang="en-US" sz="600" dirty="0">
                          <a:solidFill>
                            <a:schemeClr val="tx1"/>
                          </a:solidFill>
                          <a:effectLst/>
                        </a:rPr>
                        <a:t>4 (8)</a:t>
                      </a:r>
                    </a:p>
                    <a:p>
                      <a:pPr marL="0" marR="0" algn="ctr">
                        <a:lnSpc>
                          <a:spcPct val="105000"/>
                        </a:lnSpc>
                        <a:spcBef>
                          <a:spcPts val="0"/>
                        </a:spcBef>
                        <a:spcAft>
                          <a:spcPts val="0"/>
                        </a:spcAft>
                      </a:pPr>
                      <a:r>
                        <a:rPr lang="en-US" sz="600" dirty="0">
                          <a:solidFill>
                            <a:schemeClr val="tx1"/>
                          </a:solidFill>
                          <a:effectLst/>
                        </a:rPr>
                        <a:t>9 (19)</a:t>
                      </a:r>
                    </a:p>
                    <a:p>
                      <a:pPr marL="0" marR="0" algn="ctr">
                        <a:lnSpc>
                          <a:spcPct val="105000"/>
                        </a:lnSpc>
                        <a:spcBef>
                          <a:spcPts val="0"/>
                        </a:spcBef>
                        <a:spcAft>
                          <a:spcPts val="0"/>
                        </a:spcAft>
                      </a:pPr>
                      <a:r>
                        <a:rPr lang="en-US" sz="600" dirty="0">
                          <a:solidFill>
                            <a:schemeClr val="tx1"/>
                          </a:solidFill>
                          <a:effectLst/>
                        </a:rPr>
                        <a:t>4 (8)</a:t>
                      </a:r>
                    </a:p>
                    <a:p>
                      <a:pPr marL="0" marR="0" algn="ctr">
                        <a:lnSpc>
                          <a:spcPct val="105000"/>
                        </a:lnSpc>
                        <a:spcBef>
                          <a:spcPts val="0"/>
                        </a:spcBef>
                        <a:spcAft>
                          <a:spcPts val="0"/>
                        </a:spcAft>
                      </a:pPr>
                      <a:r>
                        <a:rPr lang="en-US" sz="600" dirty="0">
                          <a:solidFill>
                            <a:schemeClr val="tx1"/>
                          </a:solidFill>
                          <a:effectLst/>
                        </a:rPr>
                        <a:t>13 (27)</a:t>
                      </a:r>
                    </a:p>
                    <a:p>
                      <a:pPr marL="0" marR="0" algn="ctr">
                        <a:lnSpc>
                          <a:spcPct val="105000"/>
                        </a:lnSpc>
                        <a:spcBef>
                          <a:spcPts val="0"/>
                        </a:spcBef>
                        <a:spcAft>
                          <a:spcPts val="0"/>
                        </a:spcAft>
                      </a:pPr>
                      <a:r>
                        <a:rPr lang="en-US" sz="600" dirty="0">
                          <a:solidFill>
                            <a:schemeClr val="tx1"/>
                          </a:solidFill>
                          <a:effectLst/>
                        </a:rPr>
                        <a:t>27 (56)</a:t>
                      </a:r>
                    </a:p>
                    <a:p>
                      <a:pPr marL="0" marR="0" algn="ctr">
                        <a:lnSpc>
                          <a:spcPct val="105000"/>
                        </a:lnSpc>
                        <a:spcBef>
                          <a:spcPts val="0"/>
                        </a:spcBef>
                        <a:spcAft>
                          <a:spcPts val="0"/>
                        </a:spcAft>
                      </a:pPr>
                      <a:r>
                        <a:rPr lang="en-US" sz="600" dirty="0">
                          <a:solidFill>
                            <a:schemeClr val="tx1"/>
                          </a:solidFill>
                          <a:effectLst/>
                        </a:rPr>
                        <a:t>11 (23)</a:t>
                      </a:r>
                    </a:p>
                    <a:p>
                      <a:pPr marL="0" marR="0" algn="ctr">
                        <a:lnSpc>
                          <a:spcPct val="105000"/>
                        </a:lnSpc>
                        <a:spcBef>
                          <a:spcPts val="0"/>
                        </a:spcBef>
                        <a:spcAft>
                          <a:spcPts val="0"/>
                        </a:spcAft>
                      </a:pPr>
                      <a:r>
                        <a:rPr lang="en-US" sz="600" dirty="0">
                          <a:solidFill>
                            <a:schemeClr val="tx1"/>
                          </a:solidFill>
                          <a:effectLst/>
                        </a:rPr>
                        <a:t>11 (23)</a:t>
                      </a:r>
                    </a:p>
                    <a:p>
                      <a:pPr marL="0" marR="0" algn="ctr">
                        <a:lnSpc>
                          <a:spcPct val="105000"/>
                        </a:lnSpc>
                        <a:spcBef>
                          <a:spcPts val="0"/>
                        </a:spcBef>
                        <a:spcAft>
                          <a:spcPts val="0"/>
                        </a:spcAft>
                      </a:pPr>
                      <a:r>
                        <a:rPr lang="en-US" sz="600" dirty="0">
                          <a:solidFill>
                            <a:schemeClr val="tx1"/>
                          </a:solidFill>
                          <a:effectLst/>
                        </a:rPr>
                        <a:t>27 (56)</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11 (6)</a:t>
                      </a:r>
                    </a:p>
                    <a:p>
                      <a:pPr marL="0" marR="0" algn="ctr">
                        <a:lnSpc>
                          <a:spcPct val="105000"/>
                        </a:lnSpc>
                        <a:spcBef>
                          <a:spcPts val="0"/>
                        </a:spcBef>
                        <a:spcAft>
                          <a:spcPts val="0"/>
                        </a:spcAft>
                      </a:pPr>
                      <a:r>
                        <a:rPr lang="en-US" sz="600" dirty="0">
                          <a:solidFill>
                            <a:schemeClr val="tx1"/>
                          </a:solidFill>
                          <a:effectLst/>
                        </a:rPr>
                        <a:t>10 (6)</a:t>
                      </a:r>
                    </a:p>
                    <a:p>
                      <a:pPr marL="0" marR="0" algn="ctr">
                        <a:lnSpc>
                          <a:spcPct val="105000"/>
                        </a:lnSpc>
                        <a:spcBef>
                          <a:spcPts val="0"/>
                        </a:spcBef>
                        <a:spcAft>
                          <a:spcPts val="0"/>
                        </a:spcAft>
                      </a:pPr>
                      <a:r>
                        <a:rPr lang="en-US" sz="600" dirty="0">
                          <a:solidFill>
                            <a:schemeClr val="tx1"/>
                          </a:solidFill>
                          <a:effectLst/>
                        </a:rPr>
                        <a:t>111 (62)</a:t>
                      </a:r>
                    </a:p>
                    <a:p>
                      <a:pPr marL="0" marR="0" algn="ctr">
                        <a:lnSpc>
                          <a:spcPct val="105000"/>
                        </a:lnSpc>
                        <a:spcBef>
                          <a:spcPts val="0"/>
                        </a:spcBef>
                        <a:spcAft>
                          <a:spcPts val="0"/>
                        </a:spcAft>
                      </a:pPr>
                      <a:r>
                        <a:rPr lang="en-US" sz="600" dirty="0">
                          <a:solidFill>
                            <a:schemeClr val="tx1"/>
                          </a:solidFill>
                          <a:effectLst/>
                        </a:rPr>
                        <a:t>5 (3)</a:t>
                      </a:r>
                    </a:p>
                    <a:p>
                      <a:pPr marL="0" marR="0" algn="ctr">
                        <a:lnSpc>
                          <a:spcPct val="105000"/>
                        </a:lnSpc>
                        <a:spcBef>
                          <a:spcPts val="0"/>
                        </a:spcBef>
                        <a:spcAft>
                          <a:spcPts val="0"/>
                        </a:spcAft>
                      </a:pPr>
                      <a:r>
                        <a:rPr lang="en-US" sz="600" dirty="0">
                          <a:solidFill>
                            <a:schemeClr val="tx1"/>
                          </a:solidFill>
                          <a:effectLst/>
                        </a:rPr>
                        <a:t>18 (10)</a:t>
                      </a:r>
                    </a:p>
                    <a:p>
                      <a:pPr marL="0" marR="0" algn="ctr">
                        <a:lnSpc>
                          <a:spcPct val="105000"/>
                        </a:lnSpc>
                        <a:spcBef>
                          <a:spcPts val="0"/>
                        </a:spcBef>
                        <a:spcAft>
                          <a:spcPts val="0"/>
                        </a:spcAft>
                      </a:pPr>
                      <a:r>
                        <a:rPr lang="en-US" sz="600" dirty="0">
                          <a:solidFill>
                            <a:schemeClr val="tx1"/>
                          </a:solidFill>
                          <a:effectLst/>
                        </a:rPr>
                        <a:t>18 (10)</a:t>
                      </a:r>
                    </a:p>
                    <a:p>
                      <a:pPr marL="0" marR="0" algn="ctr">
                        <a:lnSpc>
                          <a:spcPct val="105000"/>
                        </a:lnSpc>
                        <a:spcBef>
                          <a:spcPts val="0"/>
                        </a:spcBef>
                        <a:spcAft>
                          <a:spcPts val="0"/>
                        </a:spcAft>
                      </a:pPr>
                      <a:r>
                        <a:rPr lang="en-US" sz="600" dirty="0">
                          <a:solidFill>
                            <a:schemeClr val="tx1"/>
                          </a:solidFill>
                          <a:effectLst/>
                        </a:rPr>
                        <a:t>8 (4)</a:t>
                      </a:r>
                    </a:p>
                    <a:p>
                      <a:pPr marL="0" marR="0" algn="ctr">
                        <a:lnSpc>
                          <a:spcPct val="105000"/>
                        </a:lnSpc>
                        <a:spcBef>
                          <a:spcPts val="0"/>
                        </a:spcBef>
                        <a:spcAft>
                          <a:spcPts val="0"/>
                        </a:spcAft>
                      </a:pPr>
                      <a:r>
                        <a:rPr lang="en-US" sz="600" dirty="0">
                          <a:solidFill>
                            <a:schemeClr val="tx1"/>
                          </a:solidFill>
                          <a:effectLst/>
                        </a:rPr>
                        <a:t>41 (23)</a:t>
                      </a:r>
                    </a:p>
                    <a:p>
                      <a:pPr marL="0" marR="0" algn="ctr">
                        <a:lnSpc>
                          <a:spcPct val="105000"/>
                        </a:lnSpc>
                        <a:spcBef>
                          <a:spcPts val="0"/>
                        </a:spcBef>
                        <a:spcAft>
                          <a:spcPts val="0"/>
                        </a:spcAft>
                      </a:pPr>
                      <a:r>
                        <a:rPr lang="en-US" sz="600" dirty="0">
                          <a:solidFill>
                            <a:schemeClr val="tx1"/>
                          </a:solidFill>
                          <a:effectLst/>
                        </a:rPr>
                        <a:t>39 (22)</a:t>
                      </a:r>
                    </a:p>
                    <a:p>
                      <a:pPr marL="0" marR="0" algn="ctr">
                        <a:lnSpc>
                          <a:spcPct val="105000"/>
                        </a:lnSpc>
                        <a:spcBef>
                          <a:spcPts val="0"/>
                        </a:spcBef>
                        <a:spcAft>
                          <a:spcPts val="0"/>
                        </a:spcAft>
                      </a:pPr>
                      <a:r>
                        <a:rPr lang="en-US" sz="600" dirty="0">
                          <a:solidFill>
                            <a:schemeClr val="tx1"/>
                          </a:solidFill>
                          <a:effectLst/>
                        </a:rPr>
                        <a:t>23 (13)</a:t>
                      </a:r>
                    </a:p>
                    <a:p>
                      <a:pPr marL="0" marR="0" algn="ctr">
                        <a:lnSpc>
                          <a:spcPct val="105000"/>
                        </a:lnSpc>
                        <a:spcBef>
                          <a:spcPts val="0"/>
                        </a:spcBef>
                        <a:spcAft>
                          <a:spcPts val="0"/>
                        </a:spcAft>
                      </a:pPr>
                      <a:r>
                        <a:rPr lang="en-US" sz="600" dirty="0">
                          <a:solidFill>
                            <a:schemeClr val="tx1"/>
                          </a:solidFill>
                          <a:effectLst/>
                        </a:rPr>
                        <a:t>32 (18)</a:t>
                      </a:r>
                    </a:p>
                    <a:p>
                      <a:pPr marL="0" marR="0" algn="ctr">
                        <a:lnSpc>
                          <a:spcPct val="105000"/>
                        </a:lnSpc>
                        <a:spcBef>
                          <a:spcPts val="0"/>
                        </a:spcBef>
                        <a:spcAft>
                          <a:spcPts val="0"/>
                        </a:spcAft>
                      </a:pPr>
                      <a:r>
                        <a:rPr lang="en-US" sz="600" dirty="0">
                          <a:solidFill>
                            <a:schemeClr val="tx1"/>
                          </a:solidFill>
                          <a:effectLst/>
                        </a:rPr>
                        <a:t>101 (57)</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 </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6510603"/>
                  </a:ext>
                </a:extLst>
              </a:tr>
              <a:tr h="382232">
                <a:tc>
                  <a:txBody>
                    <a:bodyPr/>
                    <a:lstStyle/>
                    <a:p>
                      <a:pPr marL="0" marR="0">
                        <a:lnSpc>
                          <a:spcPct val="105000"/>
                        </a:lnSpc>
                        <a:spcBef>
                          <a:spcPts val="0"/>
                        </a:spcBef>
                        <a:spcAft>
                          <a:spcPts val="0"/>
                        </a:spcAft>
                      </a:pPr>
                      <a:r>
                        <a:rPr lang="en-US" sz="600" b="1" dirty="0">
                          <a:solidFill>
                            <a:schemeClr val="tx1"/>
                          </a:solidFill>
                          <a:effectLst/>
                        </a:rPr>
                        <a:t>Insurance type, n (%)</a:t>
                      </a:r>
                    </a:p>
                    <a:p>
                      <a:pPr marL="0" marR="0">
                        <a:lnSpc>
                          <a:spcPct val="105000"/>
                        </a:lnSpc>
                        <a:spcBef>
                          <a:spcPts val="0"/>
                        </a:spcBef>
                        <a:spcAft>
                          <a:spcPts val="0"/>
                        </a:spcAft>
                      </a:pPr>
                      <a:r>
                        <a:rPr lang="en-US" sz="600" b="0" dirty="0">
                          <a:solidFill>
                            <a:schemeClr val="tx1"/>
                          </a:solidFill>
                          <a:effectLst/>
                        </a:rPr>
                        <a:t>   Commercial/Private</a:t>
                      </a:r>
                    </a:p>
                    <a:p>
                      <a:pPr marL="0" marR="0">
                        <a:lnSpc>
                          <a:spcPct val="105000"/>
                        </a:lnSpc>
                        <a:spcBef>
                          <a:spcPts val="0"/>
                        </a:spcBef>
                        <a:spcAft>
                          <a:spcPts val="0"/>
                        </a:spcAft>
                      </a:pPr>
                      <a:r>
                        <a:rPr lang="en-US" sz="600" b="0" dirty="0">
                          <a:solidFill>
                            <a:schemeClr val="tx1"/>
                          </a:solidFill>
                          <a:effectLst/>
                        </a:rPr>
                        <a:t>   Medicaid</a:t>
                      </a:r>
                    </a:p>
                    <a:p>
                      <a:pPr marL="0" marR="0">
                        <a:lnSpc>
                          <a:spcPct val="105000"/>
                        </a:lnSpc>
                        <a:spcBef>
                          <a:spcPts val="0"/>
                        </a:spcBef>
                        <a:spcAft>
                          <a:spcPts val="0"/>
                        </a:spcAft>
                      </a:pPr>
                      <a:r>
                        <a:rPr lang="en-US" sz="600" b="0" dirty="0">
                          <a:solidFill>
                            <a:schemeClr val="tx1"/>
                          </a:solidFill>
                          <a:effectLst/>
                        </a:rPr>
                        <a:t>   Medicare</a:t>
                      </a:r>
                    </a:p>
                    <a:p>
                      <a:pPr marL="0" marR="0">
                        <a:lnSpc>
                          <a:spcPct val="105000"/>
                        </a:lnSpc>
                        <a:spcBef>
                          <a:spcPts val="0"/>
                        </a:spcBef>
                        <a:spcAft>
                          <a:spcPts val="0"/>
                        </a:spcAft>
                      </a:pPr>
                      <a:r>
                        <a:rPr lang="en-US" sz="600" b="0" dirty="0">
                          <a:solidFill>
                            <a:schemeClr val="tx1"/>
                          </a:solidFill>
                          <a:effectLst/>
                        </a:rPr>
                        <a:t>   Other</a:t>
                      </a:r>
                      <a:endParaRPr lang="en-US" sz="600" b="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9 (43)</a:t>
                      </a:r>
                    </a:p>
                    <a:p>
                      <a:pPr marL="0" marR="0" algn="ctr">
                        <a:lnSpc>
                          <a:spcPct val="105000"/>
                        </a:lnSpc>
                        <a:spcBef>
                          <a:spcPts val="0"/>
                        </a:spcBef>
                        <a:spcAft>
                          <a:spcPts val="0"/>
                        </a:spcAft>
                      </a:pPr>
                      <a:r>
                        <a:rPr lang="en-US" sz="600" dirty="0">
                          <a:solidFill>
                            <a:schemeClr val="tx1"/>
                          </a:solidFill>
                          <a:effectLst/>
                        </a:rPr>
                        <a:t>5 (24)</a:t>
                      </a:r>
                    </a:p>
                    <a:p>
                      <a:pPr marL="0" marR="0" algn="ctr">
                        <a:lnSpc>
                          <a:spcPct val="105000"/>
                        </a:lnSpc>
                        <a:spcBef>
                          <a:spcPts val="0"/>
                        </a:spcBef>
                        <a:spcAft>
                          <a:spcPts val="0"/>
                        </a:spcAft>
                      </a:pPr>
                      <a:r>
                        <a:rPr lang="en-US" sz="600" dirty="0">
                          <a:solidFill>
                            <a:schemeClr val="tx1"/>
                          </a:solidFill>
                          <a:effectLst/>
                        </a:rPr>
                        <a:t>9 (43)</a:t>
                      </a:r>
                    </a:p>
                    <a:p>
                      <a:pPr marL="0" marR="0" algn="ctr">
                        <a:lnSpc>
                          <a:spcPct val="105000"/>
                        </a:lnSpc>
                        <a:spcBef>
                          <a:spcPts val="0"/>
                        </a:spcBef>
                        <a:spcAft>
                          <a:spcPts val="0"/>
                        </a:spcAft>
                      </a:pPr>
                      <a:r>
                        <a:rPr lang="en-US" sz="600" dirty="0">
                          <a:solidFill>
                            <a:schemeClr val="tx1"/>
                          </a:solidFill>
                          <a:effectLst/>
                        </a:rPr>
                        <a:t>0</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4 (21)</a:t>
                      </a:r>
                    </a:p>
                    <a:p>
                      <a:pPr marL="0" marR="0" algn="ctr">
                        <a:lnSpc>
                          <a:spcPct val="105000"/>
                        </a:lnSpc>
                        <a:spcBef>
                          <a:spcPts val="0"/>
                        </a:spcBef>
                        <a:spcAft>
                          <a:spcPts val="0"/>
                        </a:spcAft>
                      </a:pPr>
                      <a:r>
                        <a:rPr lang="en-US" sz="600" dirty="0">
                          <a:solidFill>
                            <a:schemeClr val="tx1"/>
                          </a:solidFill>
                          <a:effectLst/>
                        </a:rPr>
                        <a:t>9 (47)</a:t>
                      </a:r>
                    </a:p>
                    <a:p>
                      <a:pPr marL="0" marR="0" algn="ctr">
                        <a:lnSpc>
                          <a:spcPct val="105000"/>
                        </a:lnSpc>
                        <a:spcBef>
                          <a:spcPts val="0"/>
                        </a:spcBef>
                        <a:spcAft>
                          <a:spcPts val="0"/>
                        </a:spcAft>
                      </a:pPr>
                      <a:r>
                        <a:rPr lang="en-US" sz="600" dirty="0">
                          <a:solidFill>
                            <a:schemeClr val="tx1"/>
                          </a:solidFill>
                          <a:effectLst/>
                        </a:rPr>
                        <a:t>7 (37)</a:t>
                      </a:r>
                    </a:p>
                    <a:p>
                      <a:pPr marL="0" marR="0" algn="ctr">
                        <a:lnSpc>
                          <a:spcPct val="105000"/>
                        </a:lnSpc>
                        <a:spcBef>
                          <a:spcPts val="0"/>
                        </a:spcBef>
                        <a:spcAft>
                          <a:spcPts val="0"/>
                        </a:spcAft>
                      </a:pPr>
                      <a:r>
                        <a:rPr lang="en-US" sz="600" dirty="0">
                          <a:solidFill>
                            <a:schemeClr val="tx1"/>
                          </a:solidFill>
                          <a:effectLst/>
                        </a:rPr>
                        <a:t>0</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48 (64)</a:t>
                      </a:r>
                    </a:p>
                    <a:p>
                      <a:pPr marL="0" marR="0" algn="ctr">
                        <a:lnSpc>
                          <a:spcPct val="105000"/>
                        </a:lnSpc>
                        <a:spcBef>
                          <a:spcPts val="0"/>
                        </a:spcBef>
                        <a:spcAft>
                          <a:spcPts val="0"/>
                        </a:spcAft>
                      </a:pPr>
                      <a:r>
                        <a:rPr lang="en-US" sz="600" dirty="0">
                          <a:solidFill>
                            <a:schemeClr val="tx1"/>
                          </a:solidFill>
                          <a:effectLst/>
                        </a:rPr>
                        <a:t>13 (17)</a:t>
                      </a:r>
                    </a:p>
                    <a:p>
                      <a:pPr marL="0" marR="0" algn="ctr">
                        <a:lnSpc>
                          <a:spcPct val="105000"/>
                        </a:lnSpc>
                        <a:spcBef>
                          <a:spcPts val="0"/>
                        </a:spcBef>
                        <a:spcAft>
                          <a:spcPts val="0"/>
                        </a:spcAft>
                      </a:pPr>
                      <a:r>
                        <a:rPr lang="en-US" sz="600" dirty="0">
                          <a:solidFill>
                            <a:schemeClr val="tx1"/>
                          </a:solidFill>
                          <a:effectLst/>
                        </a:rPr>
                        <a:t>19 (25)</a:t>
                      </a:r>
                    </a:p>
                    <a:p>
                      <a:pPr marL="0" marR="0" algn="ctr">
                        <a:lnSpc>
                          <a:spcPct val="105000"/>
                        </a:lnSpc>
                        <a:spcBef>
                          <a:spcPts val="0"/>
                        </a:spcBef>
                        <a:spcAft>
                          <a:spcPts val="0"/>
                        </a:spcAft>
                      </a:pPr>
                      <a:r>
                        <a:rPr lang="en-US" sz="600" dirty="0">
                          <a:solidFill>
                            <a:schemeClr val="tx1"/>
                          </a:solidFill>
                          <a:effectLst/>
                        </a:rPr>
                        <a:t>0</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4 (27)</a:t>
                      </a:r>
                    </a:p>
                    <a:p>
                      <a:pPr marL="0" marR="0" algn="ctr">
                        <a:lnSpc>
                          <a:spcPct val="105000"/>
                        </a:lnSpc>
                        <a:spcBef>
                          <a:spcPts val="0"/>
                        </a:spcBef>
                        <a:spcAft>
                          <a:spcPts val="0"/>
                        </a:spcAft>
                      </a:pPr>
                      <a:r>
                        <a:rPr lang="en-US" sz="600" dirty="0">
                          <a:solidFill>
                            <a:schemeClr val="tx1"/>
                          </a:solidFill>
                          <a:effectLst/>
                        </a:rPr>
                        <a:t>2 (13)</a:t>
                      </a:r>
                    </a:p>
                    <a:p>
                      <a:pPr marL="0" marR="0" algn="ctr">
                        <a:lnSpc>
                          <a:spcPct val="105000"/>
                        </a:lnSpc>
                        <a:spcBef>
                          <a:spcPts val="0"/>
                        </a:spcBef>
                        <a:spcAft>
                          <a:spcPts val="0"/>
                        </a:spcAft>
                      </a:pPr>
                      <a:r>
                        <a:rPr lang="en-US" sz="600" dirty="0">
                          <a:solidFill>
                            <a:schemeClr val="tx1"/>
                          </a:solidFill>
                          <a:effectLst/>
                        </a:rPr>
                        <a:t>9 (60)</a:t>
                      </a:r>
                    </a:p>
                    <a:p>
                      <a:pPr marL="0" marR="0" algn="ctr">
                        <a:lnSpc>
                          <a:spcPct val="105000"/>
                        </a:lnSpc>
                        <a:spcBef>
                          <a:spcPts val="0"/>
                        </a:spcBef>
                        <a:spcAft>
                          <a:spcPts val="0"/>
                        </a:spcAft>
                      </a:pPr>
                      <a:r>
                        <a:rPr lang="en-US" sz="600" dirty="0">
                          <a:solidFill>
                            <a:schemeClr val="tx1"/>
                          </a:solidFill>
                          <a:effectLst/>
                        </a:rPr>
                        <a:t>0</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21 (44)</a:t>
                      </a:r>
                    </a:p>
                    <a:p>
                      <a:pPr marL="0" marR="0" algn="ctr">
                        <a:lnSpc>
                          <a:spcPct val="105000"/>
                        </a:lnSpc>
                        <a:spcBef>
                          <a:spcPts val="0"/>
                        </a:spcBef>
                        <a:spcAft>
                          <a:spcPts val="0"/>
                        </a:spcAft>
                      </a:pPr>
                      <a:r>
                        <a:rPr lang="en-US" sz="600" dirty="0">
                          <a:solidFill>
                            <a:schemeClr val="tx1"/>
                          </a:solidFill>
                          <a:effectLst/>
                        </a:rPr>
                        <a:t>13 (27)</a:t>
                      </a:r>
                    </a:p>
                    <a:p>
                      <a:pPr marL="0" marR="0" algn="ctr">
                        <a:lnSpc>
                          <a:spcPct val="105000"/>
                        </a:lnSpc>
                        <a:spcBef>
                          <a:spcPts val="0"/>
                        </a:spcBef>
                        <a:spcAft>
                          <a:spcPts val="0"/>
                        </a:spcAft>
                      </a:pPr>
                      <a:r>
                        <a:rPr lang="en-US" sz="600" dirty="0">
                          <a:solidFill>
                            <a:schemeClr val="tx1"/>
                          </a:solidFill>
                          <a:effectLst/>
                        </a:rPr>
                        <a:t>30 (63)</a:t>
                      </a:r>
                    </a:p>
                    <a:p>
                      <a:pPr marL="0" marR="0" algn="ctr">
                        <a:lnSpc>
                          <a:spcPct val="105000"/>
                        </a:lnSpc>
                        <a:spcBef>
                          <a:spcPts val="0"/>
                        </a:spcBef>
                        <a:spcAft>
                          <a:spcPts val="0"/>
                        </a:spcAft>
                      </a:pPr>
                      <a:r>
                        <a:rPr lang="en-US" sz="600" dirty="0">
                          <a:solidFill>
                            <a:schemeClr val="tx1"/>
                          </a:solidFill>
                          <a:effectLst/>
                        </a:rPr>
                        <a:t>2 (4)</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86 (48)</a:t>
                      </a:r>
                    </a:p>
                    <a:p>
                      <a:pPr marL="0" marR="0" algn="ctr">
                        <a:lnSpc>
                          <a:spcPct val="105000"/>
                        </a:lnSpc>
                        <a:spcBef>
                          <a:spcPts val="0"/>
                        </a:spcBef>
                        <a:spcAft>
                          <a:spcPts val="0"/>
                        </a:spcAft>
                      </a:pPr>
                      <a:r>
                        <a:rPr lang="en-US" sz="600" dirty="0">
                          <a:solidFill>
                            <a:schemeClr val="tx1"/>
                          </a:solidFill>
                          <a:effectLst/>
                        </a:rPr>
                        <a:t>42 (24)</a:t>
                      </a:r>
                    </a:p>
                    <a:p>
                      <a:pPr marL="0" marR="0" algn="ctr">
                        <a:lnSpc>
                          <a:spcPct val="105000"/>
                        </a:lnSpc>
                        <a:spcBef>
                          <a:spcPts val="0"/>
                        </a:spcBef>
                        <a:spcAft>
                          <a:spcPts val="0"/>
                        </a:spcAft>
                      </a:pPr>
                      <a:r>
                        <a:rPr lang="en-US" sz="600" dirty="0">
                          <a:solidFill>
                            <a:schemeClr val="tx1"/>
                          </a:solidFill>
                          <a:effectLst/>
                        </a:rPr>
                        <a:t>74 (42)</a:t>
                      </a:r>
                    </a:p>
                    <a:p>
                      <a:pPr marL="0" marR="0" algn="ctr">
                        <a:lnSpc>
                          <a:spcPct val="105000"/>
                        </a:lnSpc>
                        <a:spcBef>
                          <a:spcPts val="0"/>
                        </a:spcBef>
                        <a:spcAft>
                          <a:spcPts val="0"/>
                        </a:spcAft>
                      </a:pPr>
                      <a:r>
                        <a:rPr lang="en-US" sz="600" dirty="0">
                          <a:solidFill>
                            <a:schemeClr val="tx1"/>
                          </a:solidFill>
                          <a:effectLst/>
                        </a:rPr>
                        <a:t>2 (1)</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5000"/>
                        </a:lnSpc>
                        <a:spcBef>
                          <a:spcPts val="0"/>
                        </a:spcBef>
                        <a:spcAft>
                          <a:spcPts val="0"/>
                        </a:spcAft>
                      </a:pPr>
                      <a:r>
                        <a:rPr lang="en-US" sz="600" dirty="0">
                          <a:solidFill>
                            <a:schemeClr val="tx1"/>
                          </a:solidFill>
                          <a:effectLst/>
                        </a:rPr>
                        <a:t>&lt;0.001 </a:t>
                      </a:r>
                    </a:p>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 </a:t>
                      </a:r>
                    </a:p>
                    <a:p>
                      <a:pPr marL="0" marR="0" algn="ctr">
                        <a:lnSpc>
                          <a:spcPct val="105000"/>
                        </a:lnSpc>
                        <a:spcBef>
                          <a:spcPts val="0"/>
                        </a:spcBef>
                        <a:spcAft>
                          <a:spcPts val="0"/>
                        </a:spcAft>
                      </a:pPr>
                      <a:r>
                        <a:rPr lang="en-US" sz="600" dirty="0">
                          <a:solidFill>
                            <a:schemeClr val="tx1"/>
                          </a:solidFill>
                          <a:effectLst/>
                        </a:rPr>
                        <a:t> </a:t>
                      </a:r>
                      <a:endParaRPr lang="en-US" sz="600" dirty="0">
                        <a:solidFill>
                          <a:schemeClr val="tx1"/>
                        </a:solidFill>
                        <a:effectLst/>
                        <a:latin typeface="Arial" panose="020B0604020202020204" pitchFamily="34" charset="0"/>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94085462"/>
                  </a:ext>
                </a:extLst>
              </a:tr>
            </a:tbl>
          </a:graphicData>
        </a:graphic>
      </p:graphicFrame>
      <p:sp>
        <p:nvSpPr>
          <p:cNvPr id="14" name="TextBox 13">
            <a:extLst>
              <a:ext uri="{FF2B5EF4-FFF2-40B4-BE49-F238E27FC236}">
                <a16:creationId xmlns:a16="http://schemas.microsoft.com/office/drawing/2014/main" id="{DD4C9A15-5511-5061-C8E5-57C5A68601C4}"/>
              </a:ext>
            </a:extLst>
          </p:cNvPr>
          <p:cNvSpPr txBox="1"/>
          <p:nvPr/>
        </p:nvSpPr>
        <p:spPr>
          <a:xfrm>
            <a:off x="220663" y="4474466"/>
            <a:ext cx="8694738" cy="584775"/>
          </a:xfrm>
          <a:prstGeom prst="rect">
            <a:avLst/>
          </a:prstGeom>
          <a:noFill/>
        </p:spPr>
        <p:txBody>
          <a:bodyPr wrap="square" rtlCol="0" anchor="b">
            <a:spAutoFit/>
          </a:bodyPr>
          <a:lstStyle/>
          <a:p>
            <a:r>
              <a:rPr lang="en-US" sz="800" b="0" dirty="0" err="1">
                <a:solidFill>
                  <a:schemeClr val="tx1"/>
                </a:solidFill>
                <a:effectLst/>
                <a:latin typeface="Arial" panose="020B0604020202020204" pitchFamily="34" charset="0"/>
                <a:ea typeface="Calibri" panose="020F0502020204030204" pitchFamily="34" charset="0"/>
              </a:rPr>
              <a:t>Cryo</a:t>
            </a:r>
            <a:r>
              <a:rPr lang="en-US" sz="800" b="0" dirty="0">
                <a:solidFill>
                  <a:schemeClr val="tx1"/>
                </a:solidFill>
                <a:effectLst/>
                <a:latin typeface="Arial" panose="020B0604020202020204" pitchFamily="34" charset="0"/>
                <a:ea typeface="Calibri" panose="020F0502020204030204" pitchFamily="34" charset="0"/>
              </a:rPr>
              <a:t>, </a:t>
            </a:r>
            <a:r>
              <a:rPr lang="en-US" sz="800" b="0" dirty="0" err="1">
                <a:solidFill>
                  <a:schemeClr val="tx1"/>
                </a:solidFill>
                <a:effectLst/>
                <a:latin typeface="Arial" panose="020B0604020202020204" pitchFamily="34" charset="0"/>
                <a:ea typeface="Calibri" panose="020F0502020204030204" pitchFamily="34" charset="0"/>
              </a:rPr>
              <a:t>cryoneurolysis</a:t>
            </a:r>
            <a:r>
              <a:rPr lang="en-US" sz="800" b="0" dirty="0">
                <a:solidFill>
                  <a:schemeClr val="tx1"/>
                </a:solidFill>
                <a:effectLst/>
                <a:latin typeface="Arial" panose="020B0604020202020204" pitchFamily="34" charset="0"/>
                <a:ea typeface="Calibri" panose="020F0502020204030204" pitchFamily="34" charset="0"/>
              </a:rPr>
              <a:t>; IA-CS, intra-articular conventional corticosteroids; IA-NSAID, intra-articular ketorolac; IA-HA, intra-articular hyaluronic acid; IA-TA-ER, intra-articular triamcinolone acetonide extended-release; </a:t>
            </a:r>
            <a:r>
              <a:rPr lang="en-US" sz="800" dirty="0"/>
              <a:t>OAK, osteoarthritis of the knee; </a:t>
            </a:r>
            <a:r>
              <a:rPr lang="en-US" sz="800" b="0" dirty="0">
                <a:solidFill>
                  <a:schemeClr val="tx1"/>
                </a:solidFill>
                <a:effectLst/>
                <a:latin typeface="Arial" panose="020B0604020202020204" pitchFamily="34" charset="0"/>
                <a:ea typeface="Calibri" panose="020F0502020204030204" pitchFamily="34" charset="0"/>
              </a:rPr>
              <a:t>SD, standard deviation. </a:t>
            </a:r>
            <a:br>
              <a:rPr lang="en-US" sz="800" b="0" dirty="0">
                <a:solidFill>
                  <a:schemeClr val="tx1"/>
                </a:solidFill>
                <a:effectLst/>
                <a:latin typeface="Arial" panose="020B0604020202020204" pitchFamily="34" charset="0"/>
                <a:ea typeface="Calibri" panose="020F0502020204030204" pitchFamily="34" charset="0"/>
              </a:rPr>
            </a:br>
            <a:r>
              <a:rPr lang="en-US" sz="800" b="0" baseline="30000" dirty="0" err="1">
                <a:solidFill>
                  <a:schemeClr val="tx1"/>
                </a:solidFill>
                <a:effectLst/>
                <a:latin typeface="Arial" panose="020B0604020202020204" pitchFamily="34" charset="0"/>
                <a:ea typeface="Calibri" panose="020F0502020204030204" pitchFamily="34" charset="0"/>
              </a:rPr>
              <a:t>a</a:t>
            </a:r>
            <a:r>
              <a:rPr lang="en-US" sz="800" b="0" dirty="0" err="1">
                <a:solidFill>
                  <a:schemeClr val="tx1"/>
                </a:solidFill>
                <a:effectLst/>
                <a:latin typeface="Arial" panose="020B0604020202020204" pitchFamily="34" charset="0"/>
                <a:ea typeface="Calibri" panose="020F0502020204030204" pitchFamily="34" charset="0"/>
              </a:rPr>
              <a:t>Categorical</a:t>
            </a:r>
            <a:r>
              <a:rPr lang="en-US" sz="800" b="0" dirty="0">
                <a:solidFill>
                  <a:schemeClr val="tx1"/>
                </a:solidFill>
                <a:effectLst/>
                <a:latin typeface="Arial" panose="020B0604020202020204" pitchFamily="34" charset="0"/>
                <a:ea typeface="Calibri" panose="020F0502020204030204" pitchFamily="34" charset="0"/>
              </a:rPr>
              <a:t> variables were tested by the chi-square method and continuous variables were tested by the Kruskal-Wallis test. </a:t>
            </a:r>
            <a:r>
              <a:rPr lang="en-US" sz="800" b="0" baseline="30000" dirty="0">
                <a:solidFill>
                  <a:schemeClr val="tx1"/>
                </a:solidFill>
                <a:effectLst/>
                <a:latin typeface="Arial" panose="020B0604020202020204" pitchFamily="34" charset="0"/>
                <a:ea typeface="Calibri" panose="020F0502020204030204" pitchFamily="34" charset="0"/>
              </a:rPr>
              <a:t>b</a:t>
            </a:r>
            <a:r>
              <a:rPr lang="en-US" sz="800" b="0" dirty="0">
                <a:solidFill>
                  <a:schemeClr val="tx1"/>
                </a:solidFill>
                <a:effectLst/>
                <a:latin typeface="Arial" panose="020B0604020202020204" pitchFamily="34" charset="0"/>
                <a:ea typeface="Calibri" panose="020F0502020204030204" pitchFamily="34" charset="0"/>
              </a:rPr>
              <a:t>slow walking, light gardening, light housework, yoga. </a:t>
            </a:r>
            <a:r>
              <a:rPr lang="en-US" sz="800" b="0" baseline="30000" dirty="0">
                <a:solidFill>
                  <a:schemeClr val="tx1"/>
                </a:solidFill>
                <a:effectLst/>
                <a:latin typeface="Arial" panose="020B0604020202020204" pitchFamily="34" charset="0"/>
                <a:ea typeface="Calibri" panose="020F0502020204030204" pitchFamily="34" charset="0"/>
              </a:rPr>
              <a:t>c</a:t>
            </a:r>
            <a:r>
              <a:rPr lang="en-US" sz="800" b="0" dirty="0">
                <a:solidFill>
                  <a:schemeClr val="tx1"/>
                </a:solidFill>
                <a:effectLst/>
                <a:latin typeface="Arial" panose="020B0604020202020204" pitchFamily="34" charset="0"/>
                <a:ea typeface="Calibri" panose="020F0502020204030204" pitchFamily="34" charset="0"/>
              </a:rPr>
              <a:t>Brisk walking, leisurely bicycling, fast/modern dancing, golfing, horse riding, weightlifting. </a:t>
            </a:r>
            <a:r>
              <a:rPr lang="en-US" sz="800" b="0" baseline="30000" dirty="0">
                <a:solidFill>
                  <a:schemeClr val="tx1"/>
                </a:solidFill>
                <a:effectLst/>
                <a:latin typeface="Arial" panose="020B0604020202020204" pitchFamily="34" charset="0"/>
                <a:ea typeface="Calibri" panose="020F0502020204030204" pitchFamily="34" charset="0"/>
              </a:rPr>
              <a:t>d</a:t>
            </a:r>
            <a:r>
              <a:rPr lang="en-US" sz="800" b="0" dirty="0">
                <a:solidFill>
                  <a:schemeClr val="tx1"/>
                </a:solidFill>
                <a:effectLst/>
                <a:latin typeface="Arial" panose="020B0604020202020204" pitchFamily="34" charset="0"/>
                <a:ea typeface="Calibri" panose="020F0502020204030204" pitchFamily="34" charset="0"/>
              </a:rPr>
              <a:t>Aerobic dance, basketball, football, hockey, jogging, running, skiing, swimming.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9505B-63A8-2B30-45B4-FAFA0C2E3E60}"/>
              </a:ext>
            </a:extLst>
          </p:cNvPr>
          <p:cNvSpPr>
            <a:spLocks noGrp="1"/>
          </p:cNvSpPr>
          <p:nvPr>
            <p:ph type="title"/>
          </p:nvPr>
        </p:nvSpPr>
        <p:spPr>
          <a:xfrm>
            <a:off x="220663" y="136525"/>
            <a:ext cx="8358342" cy="317500"/>
          </a:xfrm>
        </p:spPr>
        <p:txBody>
          <a:bodyPr/>
          <a:lstStyle/>
          <a:p>
            <a:pPr defTabSz="761476">
              <a:defRPr/>
            </a:pPr>
            <a:r>
              <a:rPr lang="en-US" sz="1600" dirty="0">
                <a:solidFill>
                  <a:srgbClr val="E41C39"/>
                </a:solidFill>
              </a:rPr>
              <a:t>RESULTS: PATIENT DEMOGRAPHICS AND BASELINE CHARACTERISTICS (CONT)</a:t>
            </a:r>
            <a:endParaRPr lang="en-US" dirty="0">
              <a:solidFill>
                <a:srgbClr val="E41C39"/>
              </a:solidFill>
            </a:endParaRPr>
          </a:p>
        </p:txBody>
      </p:sp>
      <p:sp>
        <p:nvSpPr>
          <p:cNvPr id="10" name="TextBox 9">
            <a:extLst>
              <a:ext uri="{FF2B5EF4-FFF2-40B4-BE49-F238E27FC236}">
                <a16:creationId xmlns:a16="http://schemas.microsoft.com/office/drawing/2014/main" id="{CFA21839-E214-0551-615D-FAEB3BF79A5D}"/>
              </a:ext>
            </a:extLst>
          </p:cNvPr>
          <p:cNvSpPr txBox="1"/>
          <p:nvPr/>
        </p:nvSpPr>
        <p:spPr>
          <a:xfrm>
            <a:off x="220663" y="896042"/>
            <a:ext cx="8452274" cy="276999"/>
          </a:xfrm>
          <a:prstGeom prst="rect">
            <a:avLst/>
          </a:prstGeom>
          <a:noFill/>
        </p:spPr>
        <p:txBody>
          <a:bodyPr wrap="square">
            <a:spAutoFit/>
          </a:bodyPr>
          <a:lstStyle/>
          <a:p>
            <a:pPr marR="0">
              <a:spcBef>
                <a:spcPts val="0"/>
              </a:spcBef>
              <a:spcAft>
                <a:spcPts val="600"/>
              </a:spcAft>
            </a:pPr>
            <a:r>
              <a:rPr lang="en-US" sz="1200" dirty="0">
                <a:effectLst/>
                <a:latin typeface="Arial" panose="020B0604020202020204" pitchFamily="34" charset="0"/>
                <a:ea typeface="Calibri" panose="020F0502020204030204" pitchFamily="34" charset="0"/>
                <a:cs typeface="Times New Roman" panose="02020603050405020304" pitchFamily="18" charset="0"/>
              </a:rPr>
              <a:t>Overall, 68% of patients had a KL grade of 3 (moderate) or 4 (severe)</a:t>
            </a:r>
          </a:p>
        </p:txBody>
      </p:sp>
      <p:graphicFrame>
        <p:nvGraphicFramePr>
          <p:cNvPr id="12" name="Table 11">
            <a:extLst>
              <a:ext uri="{FF2B5EF4-FFF2-40B4-BE49-F238E27FC236}">
                <a16:creationId xmlns:a16="http://schemas.microsoft.com/office/drawing/2014/main" id="{C8C8BFCE-D46B-575F-00A5-F985EB9B76D8}"/>
              </a:ext>
            </a:extLst>
          </p:cNvPr>
          <p:cNvGraphicFramePr>
            <a:graphicFrameLocks noGrp="1"/>
          </p:cNvGraphicFramePr>
          <p:nvPr>
            <p:extLst>
              <p:ext uri="{D42A27DB-BD31-4B8C-83A1-F6EECF244321}">
                <p14:modId xmlns:p14="http://schemas.microsoft.com/office/powerpoint/2010/main" val="2399261852"/>
              </p:ext>
            </p:extLst>
          </p:nvPr>
        </p:nvGraphicFramePr>
        <p:xfrm>
          <a:off x="220663" y="1469390"/>
          <a:ext cx="8694734" cy="2791968"/>
        </p:xfrm>
        <a:graphic>
          <a:graphicData uri="http://schemas.openxmlformats.org/drawingml/2006/table">
            <a:tbl>
              <a:tblPr firstRow="1" firstCol="1" bandRow="1">
                <a:tableStyleId>{F5AB1C69-6EDB-4FF4-983F-18BD219EF322}</a:tableStyleId>
              </a:tblPr>
              <a:tblGrid>
                <a:gridCol w="3087454">
                  <a:extLst>
                    <a:ext uri="{9D8B030D-6E8A-4147-A177-3AD203B41FA5}">
                      <a16:colId xmlns:a16="http://schemas.microsoft.com/office/drawing/2014/main" val="2963865882"/>
                    </a:ext>
                  </a:extLst>
                </a:gridCol>
                <a:gridCol w="801040">
                  <a:extLst>
                    <a:ext uri="{9D8B030D-6E8A-4147-A177-3AD203B41FA5}">
                      <a16:colId xmlns:a16="http://schemas.microsoft.com/office/drawing/2014/main" val="3673353693"/>
                    </a:ext>
                  </a:extLst>
                </a:gridCol>
                <a:gridCol w="801040">
                  <a:extLst>
                    <a:ext uri="{9D8B030D-6E8A-4147-A177-3AD203B41FA5}">
                      <a16:colId xmlns:a16="http://schemas.microsoft.com/office/drawing/2014/main" val="1698200158"/>
                    </a:ext>
                  </a:extLst>
                </a:gridCol>
                <a:gridCol w="801040">
                  <a:extLst>
                    <a:ext uri="{9D8B030D-6E8A-4147-A177-3AD203B41FA5}">
                      <a16:colId xmlns:a16="http://schemas.microsoft.com/office/drawing/2014/main" val="2993045769"/>
                    </a:ext>
                  </a:extLst>
                </a:gridCol>
                <a:gridCol w="801040">
                  <a:extLst>
                    <a:ext uri="{9D8B030D-6E8A-4147-A177-3AD203B41FA5}">
                      <a16:colId xmlns:a16="http://schemas.microsoft.com/office/drawing/2014/main" val="746242660"/>
                    </a:ext>
                  </a:extLst>
                </a:gridCol>
                <a:gridCol w="801040">
                  <a:extLst>
                    <a:ext uri="{9D8B030D-6E8A-4147-A177-3AD203B41FA5}">
                      <a16:colId xmlns:a16="http://schemas.microsoft.com/office/drawing/2014/main" val="2115187833"/>
                    </a:ext>
                  </a:extLst>
                </a:gridCol>
                <a:gridCol w="801040">
                  <a:extLst>
                    <a:ext uri="{9D8B030D-6E8A-4147-A177-3AD203B41FA5}">
                      <a16:colId xmlns:a16="http://schemas.microsoft.com/office/drawing/2014/main" val="777029238"/>
                    </a:ext>
                  </a:extLst>
                </a:gridCol>
                <a:gridCol w="801040">
                  <a:extLst>
                    <a:ext uri="{9D8B030D-6E8A-4147-A177-3AD203B41FA5}">
                      <a16:colId xmlns:a16="http://schemas.microsoft.com/office/drawing/2014/main" val="4016493138"/>
                    </a:ext>
                  </a:extLst>
                </a:gridCol>
              </a:tblGrid>
              <a:tr h="207433">
                <a:tc>
                  <a:txBody>
                    <a:bodyPr/>
                    <a:lstStyle/>
                    <a:p>
                      <a:pPr marL="0" marR="0">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IA-HA</a:t>
                      </a:r>
                    </a:p>
                    <a:p>
                      <a:pPr marL="0" marR="0" algn="ctr">
                        <a:lnSpc>
                          <a:spcPct val="100000"/>
                        </a:lnSpc>
                        <a:spcBef>
                          <a:spcPts val="0"/>
                        </a:spcBef>
                        <a:spcAft>
                          <a:spcPts val="0"/>
                        </a:spcAft>
                      </a:pPr>
                      <a:r>
                        <a:rPr lang="en-US" sz="1000" dirty="0">
                          <a:solidFill>
                            <a:schemeClr val="tx1"/>
                          </a:solidFill>
                          <a:effectLst/>
                          <a:latin typeface="+mn-lt"/>
                        </a:rPr>
                        <a:t>(n=21)</a:t>
                      </a:r>
                      <a:endParaRPr lang="en-US" sz="1000" dirty="0">
                        <a:solidFill>
                          <a:schemeClr val="tx1"/>
                        </a:solidFill>
                        <a:effectLst/>
                        <a:latin typeface="+mn-lt"/>
                        <a:ea typeface="Calibri" panose="020F0502020204030204" pitchFamily="34" charset="0"/>
                      </a:endParaRPr>
                    </a:p>
                  </a:txBody>
                  <a:tcPr marL="0" marR="0" marT="27432" marB="27432"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IA-NSAID</a:t>
                      </a:r>
                    </a:p>
                    <a:p>
                      <a:pPr marL="0" marR="0" algn="ctr">
                        <a:lnSpc>
                          <a:spcPct val="100000"/>
                        </a:lnSpc>
                        <a:spcBef>
                          <a:spcPts val="0"/>
                        </a:spcBef>
                        <a:spcAft>
                          <a:spcPts val="0"/>
                        </a:spcAft>
                      </a:pPr>
                      <a:r>
                        <a:rPr lang="en-US" sz="1000" dirty="0">
                          <a:solidFill>
                            <a:schemeClr val="tx1"/>
                          </a:solidFill>
                          <a:effectLst/>
                          <a:latin typeface="+mn-lt"/>
                        </a:rPr>
                        <a:t>(n=19)</a:t>
                      </a:r>
                      <a:endParaRPr lang="en-US" sz="1000" dirty="0">
                        <a:solidFill>
                          <a:schemeClr val="tx1"/>
                        </a:solidFill>
                        <a:effectLst/>
                        <a:latin typeface="+mn-lt"/>
                        <a:ea typeface="Calibri" panose="020F0502020204030204" pitchFamily="34" charset="0"/>
                      </a:endParaRPr>
                    </a:p>
                  </a:txBody>
                  <a:tcPr marL="0" marR="0" marT="27432" marB="27432"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IA-CS</a:t>
                      </a:r>
                    </a:p>
                    <a:p>
                      <a:pPr marL="0" marR="0" algn="ctr">
                        <a:lnSpc>
                          <a:spcPct val="100000"/>
                        </a:lnSpc>
                        <a:spcBef>
                          <a:spcPts val="0"/>
                        </a:spcBef>
                        <a:spcAft>
                          <a:spcPts val="0"/>
                        </a:spcAft>
                      </a:pPr>
                      <a:r>
                        <a:rPr lang="en-US" sz="1000" dirty="0">
                          <a:solidFill>
                            <a:schemeClr val="tx1"/>
                          </a:solidFill>
                          <a:effectLst/>
                          <a:latin typeface="+mn-lt"/>
                        </a:rPr>
                        <a:t>(n=75)</a:t>
                      </a:r>
                      <a:endParaRPr lang="en-US" sz="1000" dirty="0">
                        <a:solidFill>
                          <a:schemeClr val="tx1"/>
                        </a:solidFill>
                        <a:effectLst/>
                        <a:latin typeface="+mn-lt"/>
                        <a:ea typeface="Calibri" panose="020F0502020204030204" pitchFamily="34" charset="0"/>
                      </a:endParaRPr>
                    </a:p>
                  </a:txBody>
                  <a:tcPr marL="0" marR="0" marT="27432" marB="27432"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IA-TA-ER</a:t>
                      </a:r>
                    </a:p>
                    <a:p>
                      <a:pPr marL="0" marR="0" algn="ctr">
                        <a:lnSpc>
                          <a:spcPct val="100000"/>
                        </a:lnSpc>
                        <a:spcBef>
                          <a:spcPts val="0"/>
                        </a:spcBef>
                        <a:spcAft>
                          <a:spcPts val="0"/>
                        </a:spcAft>
                      </a:pPr>
                      <a:r>
                        <a:rPr lang="en-US" sz="1000" dirty="0">
                          <a:solidFill>
                            <a:schemeClr val="tx1"/>
                          </a:solidFill>
                          <a:effectLst/>
                          <a:latin typeface="+mn-lt"/>
                        </a:rPr>
                        <a:t>(n=15)</a:t>
                      </a:r>
                      <a:endParaRPr lang="en-US" sz="1000" dirty="0">
                        <a:solidFill>
                          <a:schemeClr val="tx1"/>
                        </a:solidFill>
                        <a:effectLst/>
                        <a:latin typeface="+mn-lt"/>
                        <a:ea typeface="Calibri" panose="020F0502020204030204" pitchFamily="34" charset="0"/>
                      </a:endParaRPr>
                    </a:p>
                  </a:txBody>
                  <a:tcPr marL="0" marR="0" marT="27432" marB="27432"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Cryo</a:t>
                      </a:r>
                    </a:p>
                    <a:p>
                      <a:pPr marL="0" marR="0" algn="ctr">
                        <a:lnSpc>
                          <a:spcPct val="100000"/>
                        </a:lnSpc>
                        <a:spcBef>
                          <a:spcPts val="0"/>
                        </a:spcBef>
                        <a:spcAft>
                          <a:spcPts val="0"/>
                        </a:spcAft>
                      </a:pPr>
                      <a:r>
                        <a:rPr lang="en-US" sz="1000" dirty="0">
                          <a:solidFill>
                            <a:schemeClr val="tx1"/>
                          </a:solidFill>
                          <a:effectLst/>
                          <a:latin typeface="+mn-lt"/>
                        </a:rPr>
                        <a:t>(n=48)</a:t>
                      </a:r>
                      <a:endParaRPr lang="en-US" sz="1000" dirty="0">
                        <a:solidFill>
                          <a:schemeClr val="tx1"/>
                        </a:solidFill>
                        <a:effectLst/>
                        <a:latin typeface="+mn-lt"/>
                        <a:ea typeface="Calibri" panose="020F0502020204030204" pitchFamily="34" charset="0"/>
                      </a:endParaRPr>
                    </a:p>
                  </a:txBody>
                  <a:tcPr marL="0" marR="0" marT="27432" marB="27432"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Total</a:t>
                      </a:r>
                    </a:p>
                    <a:p>
                      <a:pPr marL="0" marR="0" algn="ctr">
                        <a:lnSpc>
                          <a:spcPct val="100000"/>
                        </a:lnSpc>
                        <a:spcBef>
                          <a:spcPts val="0"/>
                        </a:spcBef>
                        <a:spcAft>
                          <a:spcPts val="0"/>
                        </a:spcAft>
                      </a:pPr>
                      <a:r>
                        <a:rPr lang="en-US" sz="1000" dirty="0">
                          <a:solidFill>
                            <a:schemeClr val="tx1"/>
                          </a:solidFill>
                          <a:effectLst/>
                          <a:latin typeface="+mn-lt"/>
                        </a:rPr>
                        <a:t>(N=178)</a:t>
                      </a:r>
                      <a:endParaRPr lang="en-US" sz="1000" dirty="0">
                        <a:solidFill>
                          <a:schemeClr val="tx1"/>
                        </a:solidFill>
                        <a:effectLst/>
                        <a:latin typeface="+mn-lt"/>
                        <a:ea typeface="Calibri" panose="020F0502020204030204" pitchFamily="34" charset="0"/>
                      </a:endParaRPr>
                    </a:p>
                  </a:txBody>
                  <a:tcPr marL="0" marR="0" marT="27432" marB="27432"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i="1" dirty="0">
                          <a:solidFill>
                            <a:schemeClr val="tx1"/>
                          </a:solidFill>
                          <a:effectLst/>
                          <a:latin typeface="+mn-lt"/>
                        </a:rPr>
                        <a:t>P</a:t>
                      </a:r>
                      <a:r>
                        <a:rPr lang="en-US" sz="1000" dirty="0">
                          <a:solidFill>
                            <a:schemeClr val="tx1"/>
                          </a:solidFill>
                          <a:effectLst/>
                          <a:latin typeface="+mn-lt"/>
                        </a:rPr>
                        <a:t> value</a:t>
                      </a:r>
                      <a:r>
                        <a:rPr lang="en-US" sz="1000" baseline="30000" dirty="0">
                          <a:solidFill>
                            <a:schemeClr val="tx1"/>
                          </a:solidFill>
                          <a:effectLst/>
                          <a:latin typeface="+mn-lt"/>
                        </a:rPr>
                        <a:t>a</a:t>
                      </a:r>
                      <a:endParaRPr lang="en-US" sz="1000" dirty="0">
                        <a:solidFill>
                          <a:schemeClr val="tx1"/>
                        </a:solidFill>
                        <a:effectLst/>
                        <a:latin typeface="+mn-lt"/>
                        <a:ea typeface="Calibri" panose="020F0502020204030204" pitchFamily="34" charset="0"/>
                      </a:endParaRPr>
                    </a:p>
                  </a:txBody>
                  <a:tcPr marL="0" marR="0" marT="27432" marB="27432"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84633066"/>
                  </a:ext>
                </a:extLst>
              </a:tr>
              <a:tr h="80434">
                <a:tc>
                  <a:txBody>
                    <a:bodyPr/>
                    <a:lstStyle/>
                    <a:p>
                      <a:pPr marL="0" marR="0">
                        <a:lnSpc>
                          <a:spcPct val="100000"/>
                        </a:lnSpc>
                        <a:spcBef>
                          <a:spcPts val="0"/>
                        </a:spcBef>
                        <a:spcAft>
                          <a:spcPts val="0"/>
                        </a:spcAft>
                      </a:pPr>
                      <a:r>
                        <a:rPr lang="en-US" sz="1000" b="1" dirty="0">
                          <a:solidFill>
                            <a:schemeClr val="tx1"/>
                          </a:solidFill>
                          <a:effectLst/>
                          <a:latin typeface="+mn-lt"/>
                        </a:rPr>
                        <a:t>Target knee left, n (%)</a:t>
                      </a:r>
                      <a:endParaRPr lang="en-US" sz="1000" b="1"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4 (19)</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10 (53)</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31 (41)</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8 (53)</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17 (35)</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70 (39)</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0.15 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331536"/>
                  </a:ext>
                </a:extLst>
              </a:tr>
              <a:tr h="0">
                <a:tc>
                  <a:txBody>
                    <a:bodyPr/>
                    <a:lstStyle/>
                    <a:p>
                      <a:pPr marL="0" marR="0">
                        <a:lnSpc>
                          <a:spcPct val="100000"/>
                        </a:lnSpc>
                        <a:spcBef>
                          <a:spcPts val="0"/>
                        </a:spcBef>
                        <a:spcAft>
                          <a:spcPts val="0"/>
                        </a:spcAft>
                      </a:pPr>
                      <a:r>
                        <a:rPr lang="en-US" sz="1000" b="1" dirty="0">
                          <a:solidFill>
                            <a:schemeClr val="tx1"/>
                          </a:solidFill>
                          <a:effectLst/>
                          <a:latin typeface="+mn-lt"/>
                        </a:rPr>
                        <a:t>KL grade, n (%)</a:t>
                      </a:r>
                      <a:endParaRPr lang="en-US" sz="1000" b="1"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0.18</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260603947"/>
                  </a:ext>
                </a:extLst>
              </a:tr>
              <a:tr h="0">
                <a:tc>
                  <a:txBody>
                    <a:bodyPr/>
                    <a:lstStyle/>
                    <a:p>
                      <a:pPr marL="0" marR="0">
                        <a:lnSpc>
                          <a:spcPct val="100000"/>
                        </a:lnSpc>
                        <a:spcBef>
                          <a:spcPts val="0"/>
                        </a:spcBef>
                        <a:spcAft>
                          <a:spcPts val="0"/>
                        </a:spcAft>
                      </a:pPr>
                      <a:r>
                        <a:rPr lang="en-US" sz="1000" b="0" dirty="0">
                          <a:solidFill>
                            <a:schemeClr val="tx1"/>
                          </a:solidFill>
                          <a:effectLst/>
                          <a:latin typeface="+mn-lt"/>
                        </a:rPr>
                        <a:t>   1 (doubtful)</a:t>
                      </a:r>
                      <a:endParaRPr lang="en-US" sz="1000" b="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0</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0</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5 (7)</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0</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3 (6)</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8 (4)</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953619609"/>
                  </a:ext>
                </a:extLst>
              </a:tr>
              <a:tr h="84666">
                <a:tc>
                  <a:txBody>
                    <a:bodyPr/>
                    <a:lstStyle/>
                    <a:p>
                      <a:pPr marL="0" marR="0">
                        <a:lnSpc>
                          <a:spcPct val="100000"/>
                        </a:lnSpc>
                        <a:spcBef>
                          <a:spcPts val="0"/>
                        </a:spcBef>
                        <a:spcAft>
                          <a:spcPts val="0"/>
                        </a:spcAft>
                      </a:pPr>
                      <a:r>
                        <a:rPr lang="en-US" sz="1000" b="0" dirty="0">
                          <a:solidFill>
                            <a:schemeClr val="tx1"/>
                          </a:solidFill>
                          <a:effectLst/>
                          <a:latin typeface="+mn-lt"/>
                        </a:rPr>
                        <a:t>   2 (minimal)</a:t>
                      </a:r>
                      <a:endParaRPr lang="en-US" sz="1000" b="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7 (33)</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5 (26)</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21 (28)</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3 (20)</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11 (23)</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47 (26)</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11698137"/>
                  </a:ext>
                </a:extLst>
              </a:tr>
              <a:tr h="82550">
                <a:tc>
                  <a:txBody>
                    <a:bodyPr/>
                    <a:lstStyle/>
                    <a:p>
                      <a:pPr marL="0" marR="0">
                        <a:lnSpc>
                          <a:spcPct val="100000"/>
                        </a:lnSpc>
                        <a:spcBef>
                          <a:spcPts val="0"/>
                        </a:spcBef>
                        <a:spcAft>
                          <a:spcPts val="0"/>
                        </a:spcAft>
                      </a:pPr>
                      <a:r>
                        <a:rPr lang="en-US" sz="1000" b="0" dirty="0">
                          <a:solidFill>
                            <a:schemeClr val="tx1"/>
                          </a:solidFill>
                          <a:effectLst/>
                          <a:latin typeface="+mn-lt"/>
                        </a:rPr>
                        <a:t>   3 (moderate)</a:t>
                      </a:r>
                      <a:endParaRPr lang="en-US" sz="1000" b="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6 (29)</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3 (16)</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31 (41)</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4 (27)</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13 (27)</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57 (32)</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66057767"/>
                  </a:ext>
                </a:extLst>
              </a:tr>
              <a:tr h="80434">
                <a:tc>
                  <a:txBody>
                    <a:bodyPr/>
                    <a:lstStyle/>
                    <a:p>
                      <a:pPr marL="0" marR="0">
                        <a:lnSpc>
                          <a:spcPct val="100000"/>
                        </a:lnSpc>
                        <a:spcBef>
                          <a:spcPts val="0"/>
                        </a:spcBef>
                        <a:spcAft>
                          <a:spcPts val="0"/>
                        </a:spcAft>
                      </a:pPr>
                      <a:r>
                        <a:rPr lang="en-US" sz="1000" b="0" dirty="0">
                          <a:solidFill>
                            <a:schemeClr val="tx1"/>
                          </a:solidFill>
                          <a:effectLst/>
                          <a:latin typeface="+mn-lt"/>
                        </a:rPr>
                        <a:t>   4 (severe)</a:t>
                      </a:r>
                      <a:endParaRPr lang="en-US" sz="1000" b="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8 (38)</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11 (58)</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18 (24)</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8 (53)</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19 (40)</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64 (36)</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7164995"/>
                  </a:ext>
                </a:extLst>
              </a:tr>
              <a:tr h="129116">
                <a:tc>
                  <a:txBody>
                    <a:bodyPr/>
                    <a:lstStyle/>
                    <a:p>
                      <a:pPr marL="11113" marR="0" indent="-22225">
                        <a:lnSpc>
                          <a:spcPct val="100000"/>
                        </a:lnSpc>
                        <a:spcBef>
                          <a:spcPts val="0"/>
                        </a:spcBef>
                        <a:spcAft>
                          <a:spcPts val="0"/>
                        </a:spcAft>
                      </a:pPr>
                      <a:r>
                        <a:rPr lang="en-US" sz="1000" b="1" dirty="0">
                          <a:solidFill>
                            <a:schemeClr val="tx1"/>
                          </a:solidFill>
                          <a:effectLst/>
                          <a:latin typeface="+mn-lt"/>
                        </a:rPr>
                        <a:t>Target knee treatment received in the past year prior to study enrollment, n (%)</a:t>
                      </a:r>
                      <a:endParaRPr lang="en-US" sz="1000" b="1"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ea typeface="Calibri" panose="020F0502020204030204" pitchFamily="34" charset="0"/>
                        </a:rPr>
                        <a:t>&lt;0.001</a:t>
                      </a:r>
                    </a:p>
                  </a:txBody>
                  <a:tcPr marL="0" marR="0" marT="27432" marB="27432">
                    <a:lnL w="12700" cmpd="sng">
                      <a:noFill/>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7924698"/>
                  </a:ext>
                </a:extLst>
              </a:tr>
              <a:tr h="0">
                <a:tc>
                  <a:txBody>
                    <a:bodyPr/>
                    <a:lstStyle/>
                    <a:p>
                      <a:pPr marL="0" marR="0">
                        <a:lnSpc>
                          <a:spcPct val="100000"/>
                        </a:lnSpc>
                        <a:spcBef>
                          <a:spcPts val="0"/>
                        </a:spcBef>
                        <a:spcAft>
                          <a:spcPts val="0"/>
                        </a:spcAft>
                      </a:pPr>
                      <a:r>
                        <a:rPr lang="en-US" sz="1000" b="0" dirty="0">
                          <a:solidFill>
                            <a:schemeClr val="tx1"/>
                          </a:solidFill>
                          <a:effectLst/>
                          <a:latin typeface="+mn-lt"/>
                        </a:rPr>
                        <a:t>   Cryo or RFA</a:t>
                      </a:r>
                      <a:endParaRPr lang="en-US" sz="1000" b="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0</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2 (11)</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0</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1 (7)</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6 (13)</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9 (5)</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99971366"/>
                  </a:ext>
                </a:extLst>
              </a:tr>
              <a:tr h="0">
                <a:tc>
                  <a:txBody>
                    <a:bodyPr/>
                    <a:lstStyle/>
                    <a:p>
                      <a:pPr marL="0" marR="0">
                        <a:lnSpc>
                          <a:spcPct val="100000"/>
                        </a:lnSpc>
                        <a:spcBef>
                          <a:spcPts val="0"/>
                        </a:spcBef>
                        <a:spcAft>
                          <a:spcPts val="0"/>
                        </a:spcAft>
                      </a:pPr>
                      <a:r>
                        <a:rPr lang="en-US" sz="1000" b="0" dirty="0">
                          <a:solidFill>
                            <a:schemeClr val="tx1"/>
                          </a:solidFill>
                          <a:effectLst/>
                          <a:latin typeface="+mn-lt"/>
                        </a:rPr>
                        <a:t>   HA</a:t>
                      </a:r>
                      <a:endParaRPr lang="en-US" sz="1000" b="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7 (33)</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5 (26)</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4 (5)</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2 (13)</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0</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18 (10)</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90259083"/>
                  </a:ext>
                </a:extLst>
              </a:tr>
              <a:tr h="0">
                <a:tc>
                  <a:txBody>
                    <a:bodyPr/>
                    <a:lstStyle/>
                    <a:p>
                      <a:pPr marL="0" marR="0">
                        <a:lnSpc>
                          <a:spcPct val="100000"/>
                        </a:lnSpc>
                        <a:spcBef>
                          <a:spcPts val="0"/>
                        </a:spcBef>
                        <a:spcAft>
                          <a:spcPts val="0"/>
                        </a:spcAft>
                      </a:pPr>
                      <a:r>
                        <a:rPr lang="en-US" sz="1000" b="0" dirty="0">
                          <a:solidFill>
                            <a:schemeClr val="tx1"/>
                          </a:solidFill>
                          <a:effectLst/>
                          <a:latin typeface="+mn-lt"/>
                        </a:rPr>
                        <a:t>   IA-Steroid</a:t>
                      </a:r>
                      <a:endParaRPr lang="en-US" sz="1000" b="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8 (38)</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5 (26)</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13 (17)</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9 (60)</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21 (44)</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56 (31)</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728328352"/>
                  </a:ext>
                </a:extLst>
              </a:tr>
              <a:tr h="84668">
                <a:tc>
                  <a:txBody>
                    <a:bodyPr/>
                    <a:lstStyle/>
                    <a:p>
                      <a:pPr marL="0" marR="0">
                        <a:lnSpc>
                          <a:spcPct val="100000"/>
                        </a:lnSpc>
                        <a:spcBef>
                          <a:spcPts val="0"/>
                        </a:spcBef>
                        <a:spcAft>
                          <a:spcPts val="0"/>
                        </a:spcAft>
                      </a:pPr>
                      <a:r>
                        <a:rPr lang="en-US" sz="1000" b="0" dirty="0">
                          <a:solidFill>
                            <a:schemeClr val="tx1"/>
                          </a:solidFill>
                          <a:effectLst/>
                          <a:latin typeface="+mn-lt"/>
                        </a:rPr>
                        <a:t>   Surgery</a:t>
                      </a:r>
                      <a:endParaRPr lang="en-US" sz="1000" b="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7 (33)</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5 (26)</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12 (16)</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7 (47)</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5 (10)</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36 (20)</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endParaRPr>
                    </a:p>
                  </a:txBody>
                  <a:tcPr marL="0" marR="0" marT="27432" marB="27432">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1200782"/>
                  </a:ext>
                </a:extLst>
              </a:tr>
            </a:tbl>
          </a:graphicData>
        </a:graphic>
      </p:graphicFrame>
      <p:sp>
        <p:nvSpPr>
          <p:cNvPr id="14" name="TextBox 13">
            <a:extLst>
              <a:ext uri="{FF2B5EF4-FFF2-40B4-BE49-F238E27FC236}">
                <a16:creationId xmlns:a16="http://schemas.microsoft.com/office/drawing/2014/main" id="{DD4C9A15-5511-5061-C8E5-57C5A68601C4}"/>
              </a:ext>
            </a:extLst>
          </p:cNvPr>
          <p:cNvSpPr txBox="1"/>
          <p:nvPr/>
        </p:nvSpPr>
        <p:spPr>
          <a:xfrm>
            <a:off x="220663" y="4599285"/>
            <a:ext cx="8694737" cy="461665"/>
          </a:xfrm>
          <a:prstGeom prst="rect">
            <a:avLst/>
          </a:prstGeom>
          <a:noFill/>
        </p:spPr>
        <p:txBody>
          <a:bodyPr wrap="square" rtlCol="0" anchor="b">
            <a:spAutoFit/>
          </a:bodyPr>
          <a:lstStyle/>
          <a:p>
            <a:r>
              <a:rPr lang="en-US" sz="800" b="0" dirty="0">
                <a:solidFill>
                  <a:schemeClr val="tx1"/>
                </a:solidFill>
                <a:effectLst/>
                <a:latin typeface="Arial" panose="020B0604020202020204" pitchFamily="34" charset="0"/>
                <a:ea typeface="Calibri" panose="020F0502020204030204" pitchFamily="34" charset="0"/>
              </a:rPr>
              <a:t>Cryo, cryoneurolysis; IA-CS, intra-articular conventional corticosteroids; IA-NSAID, intra-articular ketorolac; IA-HA, intra-articular hyaluronic acid; IA-TA-ER, intra-articular triamcinolone acetonide extended-release; KL, Kellgren-Lawrence; RFA, radiofrequency ablation; SD, standard deviation. </a:t>
            </a:r>
            <a:r>
              <a:rPr lang="en-US" sz="800" b="0" baseline="30000" dirty="0">
                <a:solidFill>
                  <a:schemeClr val="tx1"/>
                </a:solidFill>
                <a:effectLst/>
                <a:latin typeface="Arial" panose="020B0604020202020204" pitchFamily="34" charset="0"/>
                <a:ea typeface="Calibri" panose="020F0502020204030204" pitchFamily="34" charset="0"/>
              </a:rPr>
              <a:t>a</a:t>
            </a:r>
            <a:r>
              <a:rPr lang="en-US" sz="800" b="0" dirty="0">
                <a:solidFill>
                  <a:schemeClr val="tx1"/>
                </a:solidFill>
                <a:effectLst/>
                <a:latin typeface="Arial" panose="020B0604020202020204" pitchFamily="34" charset="0"/>
                <a:ea typeface="Calibri" panose="020F0502020204030204" pitchFamily="34" charset="0"/>
              </a:rPr>
              <a:t>Categorical variables were tested by the chi-square method and continuous variables were tested by the Kruskal-Wallis test.</a:t>
            </a:r>
          </a:p>
        </p:txBody>
      </p:sp>
    </p:spTree>
    <p:extLst>
      <p:ext uri="{BB962C8B-B14F-4D97-AF65-F5344CB8AC3E}">
        <p14:creationId xmlns:p14="http://schemas.microsoft.com/office/powerpoint/2010/main" val="3325592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C423E-9C4B-B620-EFBA-EE9DF3475DE3}"/>
              </a:ext>
            </a:extLst>
          </p:cNvPr>
          <p:cNvSpPr>
            <a:spLocks noGrp="1"/>
          </p:cNvSpPr>
          <p:nvPr>
            <p:ph type="title"/>
          </p:nvPr>
        </p:nvSpPr>
        <p:spPr>
          <a:xfrm>
            <a:off x="220663" y="136525"/>
            <a:ext cx="7740650" cy="317500"/>
          </a:xfrm>
        </p:spPr>
        <p:txBody>
          <a:bodyPr/>
          <a:lstStyle/>
          <a:p>
            <a:pPr defTabSz="761476">
              <a:defRPr/>
            </a:pPr>
            <a:r>
              <a:rPr lang="en-US" sz="1600" dirty="0">
                <a:solidFill>
                  <a:srgbClr val="E41C39"/>
                </a:solidFill>
              </a:rPr>
              <a:t>RESULTS: PAIN SEVERITY OUTCOMES</a:t>
            </a:r>
          </a:p>
        </p:txBody>
      </p:sp>
      <p:sp>
        <p:nvSpPr>
          <p:cNvPr id="15" name="TextBox 14">
            <a:extLst>
              <a:ext uri="{FF2B5EF4-FFF2-40B4-BE49-F238E27FC236}">
                <a16:creationId xmlns:a16="http://schemas.microsoft.com/office/drawing/2014/main" id="{ACBB93EB-2310-DED1-88D4-AC2A60DA9CCA}"/>
              </a:ext>
            </a:extLst>
          </p:cNvPr>
          <p:cNvSpPr txBox="1"/>
          <p:nvPr/>
        </p:nvSpPr>
        <p:spPr>
          <a:xfrm>
            <a:off x="214239" y="4657918"/>
            <a:ext cx="8708496" cy="461665"/>
          </a:xfrm>
          <a:prstGeom prst="rect">
            <a:avLst/>
          </a:prstGeom>
          <a:noFill/>
        </p:spPr>
        <p:txBody>
          <a:bodyPr wrap="square">
            <a:spAutoFit/>
          </a:bodyPr>
          <a:lstStyle/>
          <a:p>
            <a:pPr marL="0" marR="0">
              <a:spcBef>
                <a:spcPts val="0"/>
              </a:spcBef>
              <a:spcAft>
                <a:spcPts val="0"/>
              </a:spcAft>
            </a:pPr>
            <a:r>
              <a:rPr lang="en-US" sz="800" dirty="0">
                <a:effectLst/>
                <a:latin typeface="Arial" panose="020B0604020202020204" pitchFamily="34" charset="0"/>
                <a:ea typeface="Calibri" panose="020F0502020204030204" pitchFamily="34" charset="0"/>
              </a:rPr>
              <a:t>BPI, Brief Pain Inventory; BMI, body mass index; Cryo, cryoneurolysis; IA-CS, intra-articular conventional corticosteroids; IA-NSAID, intra-articular ketorolac; IA-HA, intra-articular hyaluronic acid; IA-TA-ER, intra-articular triamcinolone acetonide extended-release</a:t>
            </a:r>
            <a:r>
              <a:rPr lang="en-US" sz="800" dirty="0">
                <a:ea typeface="Calibri" panose="020F0502020204030204" pitchFamily="34" charset="0"/>
              </a:rPr>
              <a:t>; SE, standard error. </a:t>
            </a:r>
            <a:r>
              <a:rPr lang="en-US" sz="800" dirty="0">
                <a:effectLst/>
                <a:latin typeface="Arial" panose="020B0604020202020204" pitchFamily="34" charset="0"/>
                <a:ea typeface="Calibri" panose="020F0502020204030204" pitchFamily="34" charset="0"/>
              </a:rPr>
              <a:t>Error bars are the standard error. </a:t>
            </a:r>
            <a:br>
              <a:rPr lang="en-US" sz="800" dirty="0">
                <a:effectLst/>
                <a:latin typeface="Arial" panose="020B0604020202020204" pitchFamily="34" charset="0"/>
                <a:ea typeface="Calibri" panose="020F0502020204030204" pitchFamily="34" charset="0"/>
              </a:rPr>
            </a:br>
            <a:r>
              <a:rPr lang="en-US" sz="800" baseline="30000" dirty="0" err="1">
                <a:ea typeface="Calibri" panose="020F0502020204030204" pitchFamily="34" charset="0"/>
              </a:rPr>
              <a:t>a</a:t>
            </a:r>
            <a:r>
              <a:rPr lang="en-US" sz="800" dirty="0" err="1">
                <a:effectLst/>
                <a:latin typeface="Arial" panose="020B0604020202020204" pitchFamily="34" charset="0"/>
                <a:ea typeface="Calibri" panose="020F0502020204030204" pitchFamily="34" charset="0"/>
              </a:rPr>
              <a:t>Adjusted</a:t>
            </a:r>
            <a:r>
              <a:rPr lang="en-US" sz="800" dirty="0">
                <a:effectLst/>
                <a:latin typeface="Arial" panose="020B0604020202020204" pitchFamily="34" charset="0"/>
                <a:ea typeface="Calibri" panose="020F0502020204030204" pitchFamily="34" charset="0"/>
              </a:rPr>
              <a:t> pain score after treatment. </a:t>
            </a:r>
          </a:p>
        </p:txBody>
      </p:sp>
      <p:sp>
        <p:nvSpPr>
          <p:cNvPr id="13" name="TextBox 12">
            <a:extLst>
              <a:ext uri="{FF2B5EF4-FFF2-40B4-BE49-F238E27FC236}">
                <a16:creationId xmlns:a16="http://schemas.microsoft.com/office/drawing/2014/main" id="{6EA4AA75-807A-7C96-18C7-FACB750BBFE0}"/>
              </a:ext>
            </a:extLst>
          </p:cNvPr>
          <p:cNvSpPr txBox="1"/>
          <p:nvPr/>
        </p:nvSpPr>
        <p:spPr>
          <a:xfrm>
            <a:off x="975074" y="1778647"/>
            <a:ext cx="2783171" cy="400110"/>
          </a:xfrm>
          <a:prstGeom prst="rect">
            <a:avLst/>
          </a:prstGeom>
          <a:noFill/>
        </p:spPr>
        <p:txBody>
          <a:bodyPr wrap="square">
            <a:spAutoFit/>
          </a:bodyPr>
          <a:lstStyle/>
          <a:p>
            <a:pPr algn="ctr"/>
            <a:r>
              <a:rPr lang="en-US" sz="1000" b="1" dirty="0">
                <a:effectLst/>
                <a:latin typeface="Arial" panose="020B0604020202020204" pitchFamily="34" charset="0"/>
                <a:ea typeface="Calibri" panose="020F0502020204030204" pitchFamily="34" charset="0"/>
              </a:rPr>
              <a:t>Post-Treatment BPI Pain Severity Scores During 3 Months of Follow-up</a:t>
            </a:r>
            <a:endParaRPr lang="en-US" sz="1000" b="1" dirty="0"/>
          </a:p>
        </p:txBody>
      </p:sp>
      <p:graphicFrame>
        <p:nvGraphicFramePr>
          <p:cNvPr id="3" name="Chart 2">
            <a:extLst>
              <a:ext uri="{FF2B5EF4-FFF2-40B4-BE49-F238E27FC236}">
                <a16:creationId xmlns:a16="http://schemas.microsoft.com/office/drawing/2014/main" id="{0F06ED47-AB21-2F7E-483D-16C2E4FB3F31}"/>
              </a:ext>
            </a:extLst>
          </p:cNvPr>
          <p:cNvGraphicFramePr/>
          <p:nvPr>
            <p:extLst>
              <p:ext uri="{D42A27DB-BD31-4B8C-83A1-F6EECF244321}">
                <p14:modId xmlns:p14="http://schemas.microsoft.com/office/powerpoint/2010/main" val="3741835222"/>
              </p:ext>
            </p:extLst>
          </p:nvPr>
        </p:nvGraphicFramePr>
        <p:xfrm>
          <a:off x="4347695" y="2345714"/>
          <a:ext cx="4582066" cy="242308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DA1EB42D-2AD9-8C11-C760-2C5F41A5CF95}"/>
              </a:ext>
            </a:extLst>
          </p:cNvPr>
          <p:cNvSpPr txBox="1"/>
          <p:nvPr/>
        </p:nvSpPr>
        <p:spPr>
          <a:xfrm>
            <a:off x="4410647" y="1773162"/>
            <a:ext cx="4447733" cy="400110"/>
          </a:xfrm>
          <a:prstGeom prst="rect">
            <a:avLst/>
          </a:prstGeom>
          <a:noFill/>
        </p:spPr>
        <p:txBody>
          <a:bodyPr wrap="square">
            <a:spAutoFit/>
          </a:bodyPr>
          <a:lstStyle/>
          <a:p>
            <a:pPr algn="ctr"/>
            <a:r>
              <a:rPr lang="en-US" sz="1000" b="1" dirty="0">
                <a:effectLst/>
                <a:latin typeface="Arial" panose="020B0604020202020204" pitchFamily="34" charset="0"/>
                <a:ea typeface="Calibri" panose="020F0502020204030204" pitchFamily="34" charset="0"/>
              </a:rPr>
              <a:t>Reduction of Post-Treatment BPI Pain Severity Scores (From Baseline) </a:t>
            </a:r>
          </a:p>
          <a:p>
            <a:pPr algn="ctr"/>
            <a:r>
              <a:rPr lang="en-US" sz="1000" b="1" dirty="0">
                <a:effectLst/>
                <a:latin typeface="Arial" panose="020B0604020202020204" pitchFamily="34" charset="0"/>
                <a:ea typeface="Calibri" panose="020F0502020204030204" pitchFamily="34" charset="0"/>
              </a:rPr>
              <a:t>During 3 Months of Follow-up</a:t>
            </a:r>
            <a:endParaRPr lang="en-US" sz="1000" b="1" dirty="0"/>
          </a:p>
        </p:txBody>
      </p:sp>
      <p:grpSp>
        <p:nvGrpSpPr>
          <p:cNvPr id="50" name="Group 49">
            <a:extLst>
              <a:ext uri="{FF2B5EF4-FFF2-40B4-BE49-F238E27FC236}">
                <a16:creationId xmlns:a16="http://schemas.microsoft.com/office/drawing/2014/main" id="{1315FCE2-DD7C-3C07-CCC5-E2E97D0EEA30}"/>
              </a:ext>
            </a:extLst>
          </p:cNvPr>
          <p:cNvGrpSpPr/>
          <p:nvPr/>
        </p:nvGrpSpPr>
        <p:grpSpPr>
          <a:xfrm>
            <a:off x="285620" y="2117021"/>
            <a:ext cx="3820713" cy="2543097"/>
            <a:chOff x="285620" y="1993767"/>
            <a:chExt cx="3820713" cy="2543097"/>
          </a:xfrm>
        </p:grpSpPr>
        <p:graphicFrame>
          <p:nvGraphicFramePr>
            <p:cNvPr id="11" name="Chart 10">
              <a:extLst>
                <a:ext uri="{FF2B5EF4-FFF2-40B4-BE49-F238E27FC236}">
                  <a16:creationId xmlns:a16="http://schemas.microsoft.com/office/drawing/2014/main" id="{FAB62EA7-9D2B-6075-1D58-D7A57EB3EC3B}"/>
                </a:ext>
              </a:extLst>
            </p:cNvPr>
            <p:cNvGraphicFramePr/>
            <p:nvPr>
              <p:extLst>
                <p:ext uri="{D42A27DB-BD31-4B8C-83A1-F6EECF244321}">
                  <p14:modId xmlns:p14="http://schemas.microsoft.com/office/powerpoint/2010/main" val="3768961202"/>
                </p:ext>
              </p:extLst>
            </p:nvPr>
          </p:nvGraphicFramePr>
          <p:xfrm>
            <a:off x="285620" y="1993767"/>
            <a:ext cx="3820713" cy="2258005"/>
          </p:xfrm>
          <a:graphic>
            <a:graphicData uri="http://schemas.openxmlformats.org/drawingml/2006/chart">
              <c:chart xmlns:c="http://schemas.openxmlformats.org/drawingml/2006/chart" xmlns:r="http://schemas.openxmlformats.org/officeDocument/2006/relationships" r:id="rId4"/>
            </a:graphicData>
          </a:graphic>
        </p:graphicFrame>
        <p:sp>
          <p:nvSpPr>
            <p:cNvPr id="16" name="TextBox 15">
              <a:extLst>
                <a:ext uri="{FF2B5EF4-FFF2-40B4-BE49-F238E27FC236}">
                  <a16:creationId xmlns:a16="http://schemas.microsoft.com/office/drawing/2014/main" id="{FBA59C8B-CF97-EAEA-0C2A-B4EF95954CDC}"/>
                </a:ext>
              </a:extLst>
            </p:cNvPr>
            <p:cNvSpPr txBox="1"/>
            <p:nvPr/>
          </p:nvSpPr>
          <p:spPr>
            <a:xfrm>
              <a:off x="782836" y="4199026"/>
              <a:ext cx="650158" cy="123111"/>
            </a:xfrm>
            <a:prstGeom prst="rect">
              <a:avLst/>
            </a:prstGeom>
            <a:noFill/>
          </p:spPr>
          <p:txBody>
            <a:bodyPr wrap="square" lIns="0" tIns="0" rIns="0" bIns="0" rtlCol="0">
              <a:spAutoFit/>
            </a:bodyPr>
            <a:lstStyle/>
            <a:p>
              <a:pPr algn="ctr"/>
              <a:r>
                <a:rPr lang="en-US" sz="800" dirty="0"/>
                <a:t>Baseline</a:t>
              </a:r>
            </a:p>
          </p:txBody>
        </p:sp>
        <p:sp>
          <p:nvSpPr>
            <p:cNvPr id="17" name="TextBox 16">
              <a:extLst>
                <a:ext uri="{FF2B5EF4-FFF2-40B4-BE49-F238E27FC236}">
                  <a16:creationId xmlns:a16="http://schemas.microsoft.com/office/drawing/2014/main" id="{E58A8D71-B3E3-576F-C1FC-28BBCC2F2639}"/>
                </a:ext>
              </a:extLst>
            </p:cNvPr>
            <p:cNvSpPr txBox="1"/>
            <p:nvPr/>
          </p:nvSpPr>
          <p:spPr>
            <a:xfrm>
              <a:off x="1311561" y="4183638"/>
              <a:ext cx="228479" cy="138499"/>
            </a:xfrm>
            <a:prstGeom prst="rect">
              <a:avLst/>
            </a:prstGeom>
            <a:noFill/>
          </p:spPr>
          <p:txBody>
            <a:bodyPr wrap="square" lIns="0" tIns="0" rIns="0" bIns="0" rtlCol="0">
              <a:spAutoFit/>
            </a:bodyPr>
            <a:lstStyle/>
            <a:p>
              <a:pPr algn="ctr"/>
              <a:r>
                <a:rPr lang="en-US" sz="900" dirty="0"/>
                <a:t>1</a:t>
              </a:r>
              <a:endParaRPr lang="en-US" sz="900" baseline="30000" dirty="0"/>
            </a:p>
          </p:txBody>
        </p:sp>
        <p:sp>
          <p:nvSpPr>
            <p:cNvPr id="18" name="TextBox 17">
              <a:extLst>
                <a:ext uri="{FF2B5EF4-FFF2-40B4-BE49-F238E27FC236}">
                  <a16:creationId xmlns:a16="http://schemas.microsoft.com/office/drawing/2014/main" id="{E77097F1-A037-163B-5167-CD2A3FC16672}"/>
                </a:ext>
              </a:extLst>
            </p:cNvPr>
            <p:cNvSpPr txBox="1"/>
            <p:nvPr/>
          </p:nvSpPr>
          <p:spPr>
            <a:xfrm>
              <a:off x="1622876" y="4183638"/>
              <a:ext cx="228479" cy="138499"/>
            </a:xfrm>
            <a:prstGeom prst="rect">
              <a:avLst/>
            </a:prstGeom>
            <a:noFill/>
          </p:spPr>
          <p:txBody>
            <a:bodyPr wrap="square" lIns="0" tIns="0" rIns="0" bIns="0" rtlCol="0">
              <a:spAutoFit/>
            </a:bodyPr>
            <a:lstStyle/>
            <a:p>
              <a:pPr algn="ctr"/>
              <a:r>
                <a:rPr lang="en-US" sz="900" dirty="0"/>
                <a:t>2</a:t>
              </a:r>
              <a:endParaRPr lang="en-US" sz="900" baseline="30000" dirty="0"/>
            </a:p>
          </p:txBody>
        </p:sp>
        <p:sp>
          <p:nvSpPr>
            <p:cNvPr id="19" name="TextBox 18">
              <a:extLst>
                <a:ext uri="{FF2B5EF4-FFF2-40B4-BE49-F238E27FC236}">
                  <a16:creationId xmlns:a16="http://schemas.microsoft.com/office/drawing/2014/main" id="{E076567D-937F-7A11-FC74-A5F815FAAB97}"/>
                </a:ext>
              </a:extLst>
            </p:cNvPr>
            <p:cNvSpPr txBox="1"/>
            <p:nvPr/>
          </p:nvSpPr>
          <p:spPr>
            <a:xfrm>
              <a:off x="1952118" y="4398365"/>
              <a:ext cx="573972" cy="138499"/>
            </a:xfrm>
            <a:prstGeom prst="rect">
              <a:avLst/>
            </a:prstGeom>
            <a:noFill/>
          </p:spPr>
          <p:txBody>
            <a:bodyPr wrap="square" lIns="0" tIns="0" rIns="0" bIns="0" rtlCol="0">
              <a:spAutoFit/>
            </a:bodyPr>
            <a:lstStyle/>
            <a:p>
              <a:pPr algn="ctr"/>
              <a:r>
                <a:rPr lang="en-US" sz="900" b="1" dirty="0"/>
                <a:t>Week</a:t>
              </a:r>
              <a:r>
                <a:rPr lang="en-US" sz="900" b="1" baseline="30000" dirty="0"/>
                <a:t>a</a:t>
              </a:r>
            </a:p>
          </p:txBody>
        </p:sp>
        <p:sp>
          <p:nvSpPr>
            <p:cNvPr id="20" name="TextBox 19">
              <a:extLst>
                <a:ext uri="{FF2B5EF4-FFF2-40B4-BE49-F238E27FC236}">
                  <a16:creationId xmlns:a16="http://schemas.microsoft.com/office/drawing/2014/main" id="{16D12CF1-1848-E7C9-BB17-8D02D8A966FC}"/>
                </a:ext>
              </a:extLst>
            </p:cNvPr>
            <p:cNvSpPr txBox="1"/>
            <p:nvPr/>
          </p:nvSpPr>
          <p:spPr>
            <a:xfrm>
              <a:off x="2261248" y="4183638"/>
              <a:ext cx="228479" cy="138499"/>
            </a:xfrm>
            <a:prstGeom prst="rect">
              <a:avLst/>
            </a:prstGeom>
            <a:noFill/>
          </p:spPr>
          <p:txBody>
            <a:bodyPr wrap="square" lIns="0" tIns="0" rIns="0" bIns="0" rtlCol="0">
              <a:spAutoFit/>
            </a:bodyPr>
            <a:lstStyle/>
            <a:p>
              <a:pPr algn="ctr"/>
              <a:r>
                <a:rPr lang="en-US" sz="900" dirty="0"/>
                <a:t>4</a:t>
              </a:r>
              <a:endParaRPr lang="en-US" sz="900" baseline="30000" dirty="0"/>
            </a:p>
          </p:txBody>
        </p:sp>
        <p:sp>
          <p:nvSpPr>
            <p:cNvPr id="21" name="TextBox 20">
              <a:extLst>
                <a:ext uri="{FF2B5EF4-FFF2-40B4-BE49-F238E27FC236}">
                  <a16:creationId xmlns:a16="http://schemas.microsoft.com/office/drawing/2014/main" id="{1206707A-D2C5-6A92-D8E4-7E2C91D64CFA}"/>
                </a:ext>
              </a:extLst>
            </p:cNvPr>
            <p:cNvSpPr txBox="1"/>
            <p:nvPr/>
          </p:nvSpPr>
          <p:spPr>
            <a:xfrm>
              <a:off x="2574718" y="4183638"/>
              <a:ext cx="228479" cy="138499"/>
            </a:xfrm>
            <a:prstGeom prst="rect">
              <a:avLst/>
            </a:prstGeom>
            <a:noFill/>
          </p:spPr>
          <p:txBody>
            <a:bodyPr wrap="square" lIns="0" tIns="0" rIns="0" bIns="0" rtlCol="0">
              <a:spAutoFit/>
            </a:bodyPr>
            <a:lstStyle/>
            <a:p>
              <a:pPr algn="ctr"/>
              <a:r>
                <a:rPr lang="en-US" sz="900" dirty="0"/>
                <a:t>5</a:t>
              </a:r>
              <a:endParaRPr lang="en-US" sz="900" baseline="30000" dirty="0"/>
            </a:p>
          </p:txBody>
        </p:sp>
        <p:sp>
          <p:nvSpPr>
            <p:cNvPr id="22" name="TextBox 21">
              <a:extLst>
                <a:ext uri="{FF2B5EF4-FFF2-40B4-BE49-F238E27FC236}">
                  <a16:creationId xmlns:a16="http://schemas.microsoft.com/office/drawing/2014/main" id="{3BE75224-C89D-6FC4-CD39-8F7ABE093CD7}"/>
                </a:ext>
              </a:extLst>
            </p:cNvPr>
            <p:cNvSpPr txBox="1"/>
            <p:nvPr/>
          </p:nvSpPr>
          <p:spPr>
            <a:xfrm>
              <a:off x="2899551" y="4183638"/>
              <a:ext cx="228479" cy="138499"/>
            </a:xfrm>
            <a:prstGeom prst="rect">
              <a:avLst/>
            </a:prstGeom>
            <a:noFill/>
          </p:spPr>
          <p:txBody>
            <a:bodyPr wrap="square" lIns="0" tIns="0" rIns="0" bIns="0" rtlCol="0">
              <a:spAutoFit/>
            </a:bodyPr>
            <a:lstStyle/>
            <a:p>
              <a:pPr algn="ctr"/>
              <a:r>
                <a:rPr lang="en-US" sz="900" dirty="0"/>
                <a:t>6</a:t>
              </a:r>
              <a:endParaRPr lang="en-US" sz="900" baseline="30000" dirty="0"/>
            </a:p>
          </p:txBody>
        </p:sp>
        <p:sp>
          <p:nvSpPr>
            <p:cNvPr id="23" name="TextBox 22">
              <a:extLst>
                <a:ext uri="{FF2B5EF4-FFF2-40B4-BE49-F238E27FC236}">
                  <a16:creationId xmlns:a16="http://schemas.microsoft.com/office/drawing/2014/main" id="{291DD497-78A3-FDDB-6F07-6C07C31EB228}"/>
                </a:ext>
              </a:extLst>
            </p:cNvPr>
            <p:cNvSpPr txBox="1"/>
            <p:nvPr/>
          </p:nvSpPr>
          <p:spPr>
            <a:xfrm>
              <a:off x="3213021" y="4183638"/>
              <a:ext cx="226088" cy="138499"/>
            </a:xfrm>
            <a:prstGeom prst="rect">
              <a:avLst/>
            </a:prstGeom>
            <a:noFill/>
          </p:spPr>
          <p:txBody>
            <a:bodyPr wrap="square" lIns="0" tIns="0" rIns="0" bIns="0" rtlCol="0">
              <a:spAutoFit/>
            </a:bodyPr>
            <a:lstStyle/>
            <a:p>
              <a:pPr algn="ctr"/>
              <a:r>
                <a:rPr lang="en-US" sz="900" dirty="0"/>
                <a:t>2</a:t>
              </a:r>
              <a:endParaRPr lang="en-US" sz="900" baseline="30000" dirty="0"/>
            </a:p>
          </p:txBody>
        </p:sp>
        <p:sp>
          <p:nvSpPr>
            <p:cNvPr id="24" name="TextBox 23">
              <a:extLst>
                <a:ext uri="{FF2B5EF4-FFF2-40B4-BE49-F238E27FC236}">
                  <a16:creationId xmlns:a16="http://schemas.microsoft.com/office/drawing/2014/main" id="{8FE98F99-2CA9-A677-1F9C-E44225CEFD9B}"/>
                </a:ext>
              </a:extLst>
            </p:cNvPr>
            <p:cNvSpPr txBox="1"/>
            <p:nvPr/>
          </p:nvSpPr>
          <p:spPr>
            <a:xfrm>
              <a:off x="3533287" y="4183638"/>
              <a:ext cx="226088" cy="138499"/>
            </a:xfrm>
            <a:prstGeom prst="rect">
              <a:avLst/>
            </a:prstGeom>
            <a:noFill/>
          </p:spPr>
          <p:txBody>
            <a:bodyPr wrap="square" lIns="0" tIns="0" rIns="0" bIns="0" rtlCol="0">
              <a:spAutoFit/>
            </a:bodyPr>
            <a:lstStyle/>
            <a:p>
              <a:pPr algn="ctr"/>
              <a:r>
                <a:rPr lang="en-US" sz="900" dirty="0"/>
                <a:t>3</a:t>
              </a:r>
            </a:p>
          </p:txBody>
        </p:sp>
        <p:sp>
          <p:nvSpPr>
            <p:cNvPr id="34" name="TextBox 33">
              <a:extLst>
                <a:ext uri="{FF2B5EF4-FFF2-40B4-BE49-F238E27FC236}">
                  <a16:creationId xmlns:a16="http://schemas.microsoft.com/office/drawing/2014/main" id="{E11454A1-DDD1-1C03-251E-4884E9FC1EA1}"/>
                </a:ext>
              </a:extLst>
            </p:cNvPr>
            <p:cNvSpPr txBox="1"/>
            <p:nvPr/>
          </p:nvSpPr>
          <p:spPr>
            <a:xfrm>
              <a:off x="1949933" y="4183638"/>
              <a:ext cx="228479" cy="138499"/>
            </a:xfrm>
            <a:prstGeom prst="rect">
              <a:avLst/>
            </a:prstGeom>
            <a:noFill/>
          </p:spPr>
          <p:txBody>
            <a:bodyPr wrap="square" lIns="0" tIns="0" rIns="0" bIns="0" rtlCol="0">
              <a:spAutoFit/>
            </a:bodyPr>
            <a:lstStyle/>
            <a:p>
              <a:pPr algn="ctr"/>
              <a:r>
                <a:rPr lang="en-US" sz="900" dirty="0"/>
                <a:t>3</a:t>
              </a:r>
              <a:endParaRPr lang="en-US" sz="900" baseline="30000" dirty="0"/>
            </a:p>
          </p:txBody>
        </p:sp>
        <p:cxnSp>
          <p:nvCxnSpPr>
            <p:cNvPr id="37" name="Straight Connector 36">
              <a:extLst>
                <a:ext uri="{FF2B5EF4-FFF2-40B4-BE49-F238E27FC236}">
                  <a16:creationId xmlns:a16="http://schemas.microsoft.com/office/drawing/2014/main" id="{2D336A75-62F3-07A1-1E40-B9D6C7CDEE90}"/>
                </a:ext>
              </a:extLst>
            </p:cNvPr>
            <p:cNvCxnSpPr>
              <a:cxnSpLocks/>
            </p:cNvCxnSpPr>
            <p:nvPr/>
          </p:nvCxnSpPr>
          <p:spPr bwMode="auto">
            <a:xfrm>
              <a:off x="1385608" y="4364833"/>
              <a:ext cx="166317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0" name="TextBox 39">
              <a:extLst>
                <a:ext uri="{FF2B5EF4-FFF2-40B4-BE49-F238E27FC236}">
                  <a16:creationId xmlns:a16="http://schemas.microsoft.com/office/drawing/2014/main" id="{6AB943FB-42DF-5DBB-FAE9-A5B1E3558D3C}"/>
                </a:ext>
              </a:extLst>
            </p:cNvPr>
            <p:cNvSpPr txBox="1"/>
            <p:nvPr/>
          </p:nvSpPr>
          <p:spPr>
            <a:xfrm>
              <a:off x="3163231" y="4398365"/>
              <a:ext cx="682361" cy="138499"/>
            </a:xfrm>
            <a:prstGeom prst="rect">
              <a:avLst/>
            </a:prstGeom>
            <a:noFill/>
          </p:spPr>
          <p:txBody>
            <a:bodyPr wrap="square" lIns="0" tIns="0" rIns="0" bIns="0" rtlCol="0">
              <a:spAutoFit/>
            </a:bodyPr>
            <a:lstStyle/>
            <a:p>
              <a:pPr algn="ctr"/>
              <a:r>
                <a:rPr lang="en-US" sz="900" b="1" dirty="0"/>
                <a:t>Month</a:t>
              </a:r>
              <a:r>
                <a:rPr lang="en-US" sz="900" b="1" baseline="30000" dirty="0"/>
                <a:t>a</a:t>
              </a:r>
            </a:p>
          </p:txBody>
        </p:sp>
        <p:cxnSp>
          <p:nvCxnSpPr>
            <p:cNvPr id="42" name="Straight Connector 41">
              <a:extLst>
                <a:ext uri="{FF2B5EF4-FFF2-40B4-BE49-F238E27FC236}">
                  <a16:creationId xmlns:a16="http://schemas.microsoft.com/office/drawing/2014/main" id="{D26899DD-7CC4-1C97-6D8B-3698503A8807}"/>
                </a:ext>
              </a:extLst>
            </p:cNvPr>
            <p:cNvCxnSpPr>
              <a:cxnSpLocks/>
            </p:cNvCxnSpPr>
            <p:nvPr/>
          </p:nvCxnSpPr>
          <p:spPr bwMode="auto">
            <a:xfrm>
              <a:off x="3220803" y="4364833"/>
              <a:ext cx="53775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44" name="TextBox 43">
            <a:extLst>
              <a:ext uri="{FF2B5EF4-FFF2-40B4-BE49-F238E27FC236}">
                <a16:creationId xmlns:a16="http://schemas.microsoft.com/office/drawing/2014/main" id="{E2ADDC1C-30FD-834F-AE83-7F1CE13FAB02}"/>
              </a:ext>
            </a:extLst>
          </p:cNvPr>
          <p:cNvSpPr txBox="1"/>
          <p:nvPr/>
        </p:nvSpPr>
        <p:spPr>
          <a:xfrm>
            <a:off x="6059150" y="2233823"/>
            <a:ext cx="573972" cy="138499"/>
          </a:xfrm>
          <a:prstGeom prst="rect">
            <a:avLst/>
          </a:prstGeom>
          <a:noFill/>
        </p:spPr>
        <p:txBody>
          <a:bodyPr wrap="square" lIns="0" tIns="0" rIns="0" bIns="0" rtlCol="0">
            <a:spAutoFit/>
          </a:bodyPr>
          <a:lstStyle/>
          <a:p>
            <a:pPr algn="ctr"/>
            <a:r>
              <a:rPr lang="en-US" sz="900" b="1" dirty="0"/>
              <a:t>Week</a:t>
            </a:r>
            <a:r>
              <a:rPr lang="en-US" sz="900" b="1" baseline="30000" dirty="0"/>
              <a:t>a</a:t>
            </a:r>
          </a:p>
        </p:txBody>
      </p:sp>
      <p:cxnSp>
        <p:nvCxnSpPr>
          <p:cNvPr id="45" name="Straight Connector 44">
            <a:extLst>
              <a:ext uri="{FF2B5EF4-FFF2-40B4-BE49-F238E27FC236}">
                <a16:creationId xmlns:a16="http://schemas.microsoft.com/office/drawing/2014/main" id="{0A0F2A0F-400E-FBEB-D35D-72973C0238BF}"/>
              </a:ext>
            </a:extLst>
          </p:cNvPr>
          <p:cNvCxnSpPr>
            <a:cxnSpLocks/>
          </p:cNvCxnSpPr>
          <p:nvPr/>
        </p:nvCxnSpPr>
        <p:spPr bwMode="auto">
          <a:xfrm>
            <a:off x="4940180" y="2404912"/>
            <a:ext cx="2803445"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 name="TextBox 45">
            <a:extLst>
              <a:ext uri="{FF2B5EF4-FFF2-40B4-BE49-F238E27FC236}">
                <a16:creationId xmlns:a16="http://schemas.microsoft.com/office/drawing/2014/main" id="{BE73BCC3-808C-CA85-BA37-606B1952E9C3}"/>
              </a:ext>
            </a:extLst>
          </p:cNvPr>
          <p:cNvSpPr txBox="1"/>
          <p:nvPr/>
        </p:nvSpPr>
        <p:spPr>
          <a:xfrm>
            <a:off x="7961313" y="2233823"/>
            <a:ext cx="682361" cy="138499"/>
          </a:xfrm>
          <a:prstGeom prst="rect">
            <a:avLst/>
          </a:prstGeom>
          <a:noFill/>
        </p:spPr>
        <p:txBody>
          <a:bodyPr wrap="square" lIns="0" tIns="0" rIns="0" bIns="0" rtlCol="0">
            <a:spAutoFit/>
          </a:bodyPr>
          <a:lstStyle/>
          <a:p>
            <a:pPr algn="ctr"/>
            <a:r>
              <a:rPr lang="en-US" sz="900" b="1" dirty="0"/>
              <a:t>Month</a:t>
            </a:r>
            <a:r>
              <a:rPr lang="en-US" sz="900" b="1" baseline="30000" dirty="0"/>
              <a:t>a</a:t>
            </a:r>
          </a:p>
        </p:txBody>
      </p:sp>
      <p:cxnSp>
        <p:nvCxnSpPr>
          <p:cNvPr id="47" name="Straight Connector 46">
            <a:extLst>
              <a:ext uri="{FF2B5EF4-FFF2-40B4-BE49-F238E27FC236}">
                <a16:creationId xmlns:a16="http://schemas.microsoft.com/office/drawing/2014/main" id="{45930B11-FC56-8506-BCB7-CF59958F130F}"/>
              </a:ext>
            </a:extLst>
          </p:cNvPr>
          <p:cNvCxnSpPr>
            <a:cxnSpLocks/>
          </p:cNvCxnSpPr>
          <p:nvPr/>
        </p:nvCxnSpPr>
        <p:spPr bwMode="auto">
          <a:xfrm>
            <a:off x="7881607" y="2404912"/>
            <a:ext cx="846757"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 name="TextBox 4">
            <a:extLst>
              <a:ext uri="{FF2B5EF4-FFF2-40B4-BE49-F238E27FC236}">
                <a16:creationId xmlns:a16="http://schemas.microsoft.com/office/drawing/2014/main" id="{A1B38DC5-A3B1-8235-33CC-2848C354699B}"/>
              </a:ext>
            </a:extLst>
          </p:cNvPr>
          <p:cNvSpPr txBox="1"/>
          <p:nvPr/>
        </p:nvSpPr>
        <p:spPr>
          <a:xfrm>
            <a:off x="417539" y="774951"/>
            <a:ext cx="6897661" cy="646331"/>
          </a:xfrm>
          <a:prstGeom prst="rect">
            <a:avLst/>
          </a:prstGeom>
          <a:noFill/>
        </p:spPr>
        <p:txBody>
          <a:bodyPr wrap="square" numCol="3">
            <a:spAutoFit/>
          </a:bodyPr>
          <a:lstStyle/>
          <a:p>
            <a:pPr marL="314325" lvl="1" indent="-171450">
              <a:spcBef>
                <a:spcPts val="0"/>
              </a:spcBef>
              <a:spcAft>
                <a:spcPts val="0"/>
              </a:spcAft>
              <a:buClr>
                <a:schemeClr val="tx2"/>
              </a:buClr>
              <a:buSzPct val="75000"/>
              <a:buFont typeface="Wingdings" panose="05000000000000000000" pitchFamily="2" charset="2"/>
              <a:buChar char="§"/>
            </a:pPr>
            <a:r>
              <a:rPr lang="en-US" sz="900" dirty="0" err="1">
                <a:solidFill>
                  <a:srgbClr val="C00000"/>
                </a:solidFill>
                <a:effectLst/>
                <a:latin typeface="Arial" panose="020B0604020202020204" pitchFamily="34" charset="0"/>
                <a:ea typeface="Calibri" panose="020F0502020204030204" pitchFamily="34" charset="0"/>
                <a:cs typeface="Times New Roman" panose="02020603050405020304" pitchFamily="18" charset="0"/>
              </a:rPr>
              <a:t>Cryo</a:t>
            </a:r>
            <a:r>
              <a:rPr lang="en-US" sz="9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900" dirty="0">
                <a:effectLst/>
                <a:latin typeface="Arial" panose="020B0604020202020204" pitchFamily="34" charset="0"/>
                <a:ea typeface="Calibri" panose="020F0502020204030204" pitchFamily="34" charset="0"/>
                <a:cs typeface="Times New Roman" panose="02020603050405020304" pitchFamily="18" charset="0"/>
              </a:rPr>
              <a:t>6.51 to 3.81 </a:t>
            </a:r>
          </a:p>
          <a:p>
            <a:pPr marL="314325" lvl="1" indent="-171450">
              <a:spcBef>
                <a:spcPts val="0"/>
              </a:spcBef>
              <a:spcAft>
                <a:spcPts val="0"/>
              </a:spcAft>
              <a:buSzPct val="75000"/>
              <a:buFont typeface="Wingdings" panose="05000000000000000000" pitchFamily="2" charset="2"/>
              <a:buChar char="§"/>
            </a:pPr>
            <a:r>
              <a:rPr lang="en-US" sz="900" dirty="0">
                <a:solidFill>
                  <a:schemeClr val="accent5">
                    <a:lumMod val="25000"/>
                  </a:schemeClr>
                </a:solidFill>
                <a:effectLst/>
                <a:latin typeface="Arial" panose="020B0604020202020204" pitchFamily="34" charset="0"/>
                <a:ea typeface="Calibri" panose="020F0502020204030204" pitchFamily="34" charset="0"/>
                <a:cs typeface="Times New Roman" panose="02020603050405020304" pitchFamily="18" charset="0"/>
              </a:rPr>
              <a:t>IA-CS: </a:t>
            </a:r>
            <a:r>
              <a:rPr lang="en-US" sz="900" dirty="0">
                <a:effectLst/>
                <a:latin typeface="Arial" panose="020B0604020202020204" pitchFamily="34" charset="0"/>
                <a:ea typeface="Calibri" panose="020F0502020204030204" pitchFamily="34" charset="0"/>
                <a:cs typeface="Times New Roman" panose="02020603050405020304" pitchFamily="18" charset="0"/>
              </a:rPr>
              <a:t>6.16 to 4.59</a:t>
            </a:r>
            <a:endParaRPr lang="en-US" sz="900" dirty="0">
              <a:solidFill>
                <a:schemeClr val="accent5">
                  <a:lumMod val="25000"/>
                </a:schemeClr>
              </a:solidFill>
              <a:effectLst/>
              <a:latin typeface="Arial" panose="020B0604020202020204" pitchFamily="34" charset="0"/>
              <a:ea typeface="Calibri" panose="020F0502020204030204" pitchFamily="34" charset="0"/>
              <a:cs typeface="Times New Roman" panose="02020603050405020304" pitchFamily="18" charset="0"/>
            </a:endParaRPr>
          </a:p>
          <a:p>
            <a:pPr marL="314325" lvl="1" indent="-171450">
              <a:spcBef>
                <a:spcPts val="0"/>
              </a:spcBef>
              <a:spcAft>
                <a:spcPts val="0"/>
              </a:spcAft>
              <a:buSzPct val="75000"/>
              <a:buFont typeface="Wingdings" panose="05000000000000000000" pitchFamily="2" charset="2"/>
              <a:buChar char="§"/>
            </a:pPr>
            <a:endParaRPr lang="en-US" sz="900"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endParaRPr>
          </a:p>
          <a:p>
            <a:pPr lvl="1" indent="0">
              <a:spcBef>
                <a:spcPts val="0"/>
              </a:spcBef>
              <a:spcAft>
                <a:spcPts val="0"/>
              </a:spcAft>
              <a:buSzPct val="75000"/>
            </a:pPr>
            <a:endParaRPr lang="en-US" sz="900" dirty="0">
              <a:effectLst/>
              <a:latin typeface="Arial" panose="020B0604020202020204" pitchFamily="34" charset="0"/>
              <a:ea typeface="Calibri" panose="020F0502020204030204" pitchFamily="34" charset="0"/>
              <a:cs typeface="Times New Roman" panose="02020603050405020304" pitchFamily="18" charset="0"/>
            </a:endParaRPr>
          </a:p>
          <a:p>
            <a:pPr marL="314325" lvl="1" indent="-171450">
              <a:spcBef>
                <a:spcPts val="0"/>
              </a:spcBef>
              <a:spcAft>
                <a:spcPts val="0"/>
              </a:spcAft>
              <a:buClr>
                <a:schemeClr val="tx2"/>
              </a:buClr>
              <a:buSzPct val="75000"/>
              <a:buFont typeface="Wingdings" panose="05000000000000000000" pitchFamily="2" charset="2"/>
              <a:buChar char="§"/>
            </a:pPr>
            <a:r>
              <a:rPr lang="en-US" sz="900"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IA-HA: </a:t>
            </a:r>
            <a:r>
              <a:rPr lang="en-US" sz="900" dirty="0">
                <a:effectLst/>
                <a:latin typeface="Arial" panose="020B0604020202020204" pitchFamily="34" charset="0"/>
                <a:ea typeface="Calibri" panose="020F0502020204030204" pitchFamily="34" charset="0"/>
                <a:cs typeface="Times New Roman" panose="02020603050405020304" pitchFamily="18" charset="0"/>
              </a:rPr>
              <a:t>5.65 to 4.58</a:t>
            </a:r>
            <a:endParaRPr lang="en-US" sz="900"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endParaRPr>
          </a:p>
          <a:p>
            <a:pPr marL="314325" lvl="1" indent="-171450">
              <a:spcBef>
                <a:spcPts val="0"/>
              </a:spcBef>
              <a:spcAft>
                <a:spcPts val="0"/>
              </a:spcAft>
              <a:buClr>
                <a:schemeClr val="accent4"/>
              </a:buClr>
              <a:buSzPct val="75000"/>
              <a:buFont typeface="Wingdings" panose="05000000000000000000" pitchFamily="2" charset="2"/>
              <a:buChar char="§"/>
            </a:pPr>
            <a:r>
              <a:rPr lang="en-US" sz="900" dirty="0">
                <a:solidFill>
                  <a:srgbClr val="6B6BCF"/>
                </a:solidFill>
                <a:ea typeface="Calibri" panose="020F0502020204030204" pitchFamily="34" charset="0"/>
                <a:cs typeface="Times New Roman" panose="02020603050405020304" pitchFamily="18" charset="0"/>
              </a:rPr>
              <a:t>IA-NSAID: </a:t>
            </a:r>
            <a:r>
              <a:rPr lang="en-US" sz="900" dirty="0">
                <a:ea typeface="Calibri" panose="020F0502020204030204" pitchFamily="34" charset="0"/>
                <a:cs typeface="Times New Roman" panose="02020603050405020304" pitchFamily="18" charset="0"/>
              </a:rPr>
              <a:t>6.93 to 5.75</a:t>
            </a:r>
            <a:endParaRPr lang="en-US" sz="900" dirty="0">
              <a:solidFill>
                <a:srgbClr val="6B6BCF"/>
              </a:solidFill>
              <a:ea typeface="Calibri" panose="020F0502020204030204" pitchFamily="34" charset="0"/>
              <a:cs typeface="Times New Roman" panose="02020603050405020304" pitchFamily="18" charset="0"/>
            </a:endParaRPr>
          </a:p>
          <a:p>
            <a:pPr lvl="1" indent="0">
              <a:spcBef>
                <a:spcPts val="0"/>
              </a:spcBef>
              <a:spcAft>
                <a:spcPts val="0"/>
              </a:spcAft>
              <a:buSzPct val="75000"/>
            </a:pPr>
            <a:endParaRPr lang="en-US" sz="900" dirty="0">
              <a:solidFill>
                <a:schemeClr val="accent5">
                  <a:lumMod val="25000"/>
                </a:schemeClr>
              </a:solidFill>
              <a:ea typeface="Calibri" panose="020F0502020204030204" pitchFamily="34" charset="0"/>
              <a:cs typeface="Times New Roman" panose="02020603050405020304" pitchFamily="18" charset="0"/>
            </a:endParaRPr>
          </a:p>
          <a:p>
            <a:pPr lvl="1" indent="0">
              <a:spcBef>
                <a:spcPts val="0"/>
              </a:spcBef>
              <a:spcAft>
                <a:spcPts val="0"/>
              </a:spcAft>
              <a:buSzPct val="75000"/>
            </a:pPr>
            <a:endParaRPr lang="en-US" sz="900" dirty="0">
              <a:solidFill>
                <a:schemeClr val="accent5">
                  <a:lumMod val="25000"/>
                </a:schemeClr>
              </a:solidFill>
              <a:ea typeface="Calibri" panose="020F0502020204030204" pitchFamily="34" charset="0"/>
              <a:cs typeface="Times New Roman" panose="02020603050405020304" pitchFamily="18" charset="0"/>
            </a:endParaRPr>
          </a:p>
          <a:p>
            <a:pPr marL="314325" lvl="1" indent="-171450">
              <a:spcBef>
                <a:spcPts val="0"/>
              </a:spcBef>
              <a:spcAft>
                <a:spcPts val="0"/>
              </a:spcAft>
              <a:buClr>
                <a:schemeClr val="accent4"/>
              </a:buClr>
              <a:buSzPct val="75000"/>
              <a:buFont typeface="Wingdings" panose="05000000000000000000" pitchFamily="2" charset="2"/>
              <a:buChar char="§"/>
            </a:pPr>
            <a:r>
              <a:rPr lang="en-US" sz="9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rPr>
              <a:t>IA-TA-ER </a:t>
            </a:r>
            <a:r>
              <a:rPr lang="en-US" sz="900" dirty="0">
                <a:effectLst/>
                <a:latin typeface="Arial" panose="020B0604020202020204" pitchFamily="34" charset="0"/>
                <a:ea typeface="Calibri" panose="020F0502020204030204" pitchFamily="34" charset="0"/>
                <a:cs typeface="Times New Roman" panose="02020603050405020304" pitchFamily="18" charset="0"/>
              </a:rPr>
              <a:t>6.35 to 3.01</a:t>
            </a:r>
            <a:endParaRPr lang="en-US" sz="900"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endParaRPr>
          </a:p>
          <a:p>
            <a:pPr marL="314325" lvl="1" indent="-171450">
              <a:spcBef>
                <a:spcPts val="0"/>
              </a:spcBef>
              <a:spcAft>
                <a:spcPts val="0"/>
              </a:spcAft>
              <a:buSzPct val="75000"/>
              <a:buFont typeface="Wingdings" panose="05000000000000000000" pitchFamily="2" charset="2"/>
              <a:buChar char="§"/>
            </a:pPr>
            <a:endParaRPr lang="en-US" sz="900" dirty="0">
              <a:solidFill>
                <a:schemeClr val="accent5">
                  <a:lumMod val="25000"/>
                </a:schemeClr>
              </a:solidFill>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4E37B206-ED57-6EB5-A6A6-24FCFB7BB101}"/>
              </a:ext>
            </a:extLst>
          </p:cNvPr>
          <p:cNvSpPr txBox="1"/>
          <p:nvPr/>
        </p:nvSpPr>
        <p:spPr>
          <a:xfrm>
            <a:off x="220663" y="493083"/>
            <a:ext cx="8708496" cy="1352871"/>
          </a:xfrm>
          <a:prstGeom prst="rect">
            <a:avLst/>
          </a:prstGeom>
          <a:noFill/>
        </p:spPr>
        <p:txBody>
          <a:bodyPr wrap="square">
            <a:spAutoFit/>
          </a:bodyPr>
          <a:lstStyle/>
          <a:p>
            <a:pPr marL="171450" marR="0" lvl="0" indent="-171450">
              <a:lnSpc>
                <a:spcPts val="1100"/>
              </a:lnSpc>
              <a:spcBef>
                <a:spcPts val="0"/>
              </a:spcBef>
              <a:spcAft>
                <a:spcPts val="0"/>
              </a:spcAft>
              <a:buFont typeface="Arial" panose="020B0604020202020204" pitchFamily="34" charset="0"/>
              <a:buChar char="•"/>
            </a:pPr>
            <a:r>
              <a:rPr lang="en-US" sz="900" dirty="0">
                <a:effectLst/>
                <a:latin typeface="Arial" panose="020B0604020202020204" pitchFamily="34" charset="0"/>
                <a:ea typeface="Calibri" panose="020F0502020204030204" pitchFamily="34" charset="0"/>
              </a:rPr>
              <a:t>During the 3 months of follow-up after treatment, pain severity was reduced from baseline for all treatments</a:t>
            </a:r>
            <a:endParaRPr lang="en-US" sz="900" dirty="0">
              <a:ea typeface="Calibri" panose="020F0502020204030204" pitchFamily="34" charset="0"/>
            </a:endParaRPr>
          </a:p>
          <a:p>
            <a:pPr marL="314325" lvl="1" indent="-171450">
              <a:lnSpc>
                <a:spcPts val="1100"/>
              </a:lnSpc>
              <a:spcBef>
                <a:spcPts val="0"/>
              </a:spcBef>
              <a:spcAft>
                <a:spcPts val="0"/>
              </a:spcAft>
              <a:buSzPct val="75000"/>
              <a:buFont typeface="Courier New" panose="02070309020205020404" pitchFamily="49" charset="0"/>
              <a:buChar char="o"/>
            </a:pPr>
            <a:r>
              <a:rPr lang="en-US" sz="900" dirty="0">
                <a:effectLst/>
                <a:latin typeface="Arial" panose="020B0604020202020204" pitchFamily="34" charset="0"/>
                <a:ea typeface="Calibri" panose="020F0502020204030204" pitchFamily="34" charset="0"/>
                <a:cs typeface="Times New Roman" panose="02020603050405020304" pitchFamily="18" charset="0"/>
              </a:rPr>
              <a:t>Over the 3 months after treatment, numerical reductions in pain severity were observed from baseline (mean) to 3 months (adjusted mean over follow-up):</a:t>
            </a:r>
          </a:p>
          <a:p>
            <a:pPr marL="314325" lvl="1" indent="-171450">
              <a:lnSpc>
                <a:spcPts val="1100"/>
              </a:lnSpc>
              <a:spcBef>
                <a:spcPts val="0"/>
              </a:spcBef>
              <a:spcAft>
                <a:spcPts val="0"/>
              </a:spcAft>
              <a:buClr>
                <a:schemeClr val="accent4"/>
              </a:buClr>
              <a:buSzPct val="75000"/>
              <a:buFont typeface="Courier New" panose="02070309020205020404" pitchFamily="49" charset="0"/>
              <a:buChar char="o"/>
            </a:pPr>
            <a:endParaRPr lang="en-US" sz="900" dirty="0">
              <a:ea typeface="Calibri" panose="020F0502020204030204" pitchFamily="34" charset="0"/>
              <a:cs typeface="Times New Roman" panose="02020603050405020304" pitchFamily="18" charset="0"/>
            </a:endParaRPr>
          </a:p>
          <a:p>
            <a:pPr marL="314325" lvl="1" indent="-171450">
              <a:lnSpc>
                <a:spcPts val="1100"/>
              </a:lnSpc>
              <a:spcBef>
                <a:spcPts val="0"/>
              </a:spcBef>
              <a:spcAft>
                <a:spcPts val="0"/>
              </a:spcAft>
              <a:buSzPct val="75000"/>
              <a:buFont typeface="Courier New" panose="02070309020205020404" pitchFamily="49" charset="0"/>
              <a:buChar char="o"/>
            </a:pPr>
            <a:endParaRPr lang="en-US" sz="900" dirty="0">
              <a:effectLst/>
              <a:latin typeface="Arial" panose="020B0604020202020204" pitchFamily="34" charset="0"/>
              <a:ea typeface="Calibri" panose="020F0502020204030204" pitchFamily="34" charset="0"/>
              <a:cs typeface="Times New Roman" panose="02020603050405020304" pitchFamily="18" charset="0"/>
            </a:endParaRPr>
          </a:p>
          <a:p>
            <a:pPr marL="171450" marR="0" lvl="0" indent="-171450">
              <a:lnSpc>
                <a:spcPts val="1100"/>
              </a:lnSpc>
              <a:spcBef>
                <a:spcPts val="0"/>
              </a:spcBef>
              <a:spcAft>
                <a:spcPts val="0"/>
              </a:spcAft>
              <a:buFont typeface="Arial" panose="020B0604020202020204" pitchFamily="34" charset="0"/>
              <a:buChar char="•"/>
            </a:pPr>
            <a:r>
              <a:rPr lang="en-US" sz="900" dirty="0">
                <a:ea typeface="Calibri" panose="020F0502020204030204" pitchFamily="34" charset="0"/>
              </a:rPr>
              <a:t>There were statistically significant i</a:t>
            </a:r>
            <a:r>
              <a:rPr lang="en-US" sz="900" dirty="0">
                <a:effectLst/>
                <a:latin typeface="Arial" panose="020B0604020202020204" pitchFamily="34" charset="0"/>
                <a:ea typeface="Calibri" panose="020F0502020204030204" pitchFamily="34" charset="0"/>
              </a:rPr>
              <a:t>mprovements in pain severity relative to baseline for most treatments (except IA-NSAID)</a:t>
            </a:r>
          </a:p>
          <a:p>
            <a:pPr marL="314325" lvl="1" indent="-171450">
              <a:lnSpc>
                <a:spcPts val="1100"/>
              </a:lnSpc>
              <a:spcBef>
                <a:spcPts val="0"/>
              </a:spcBef>
              <a:spcAft>
                <a:spcPts val="0"/>
              </a:spcAft>
              <a:buSzPct val="75000"/>
              <a:buFont typeface="Courier New" panose="02070309020205020404" pitchFamily="49" charset="0"/>
              <a:buChar char="o"/>
            </a:pPr>
            <a:r>
              <a:rPr lang="en-US" sz="900" dirty="0">
                <a:effectLst/>
                <a:latin typeface="Arial" panose="020B0604020202020204" pitchFamily="34" charset="0"/>
                <a:ea typeface="Calibri" panose="020F0502020204030204" pitchFamily="34" charset="0"/>
                <a:cs typeface="Times New Roman" panose="02020603050405020304" pitchFamily="18" charset="0"/>
              </a:rPr>
              <a:t>Compared with all other IA injections, IA-TA-ER was associated with the greatest reduction from baseline in BPI pain severity </a:t>
            </a:r>
            <a:r>
              <a:rPr lang="en-US" sz="900" dirty="0">
                <a:solidFill>
                  <a:schemeClr val="tx2"/>
                </a:solidFill>
                <a:ea typeface="Calibri" panose="020F0502020204030204" pitchFamily="34" charset="0"/>
                <a:cs typeface="Times New Roman" panose="02020603050405020304" pitchFamily="18" charset="0"/>
              </a:rPr>
              <a:t>(mean difference vs other treatments, ≥1.93-point,</a:t>
            </a:r>
            <a:r>
              <a:rPr lang="en-US" sz="900" dirty="0">
                <a:solidFill>
                  <a:srgbClr val="FF0000"/>
                </a:solidFill>
                <a:ea typeface="Calibri" panose="020F0502020204030204" pitchFamily="34" charset="0"/>
                <a:cs typeface="Times New Roman" panose="02020603050405020304" pitchFamily="18" charset="0"/>
              </a:rPr>
              <a:t> </a:t>
            </a:r>
            <a:r>
              <a:rPr lang="en-US" sz="900" i="1" dirty="0">
                <a:effectLst/>
                <a:latin typeface="Arial" panose="020B0604020202020204" pitchFamily="34" charset="0"/>
                <a:ea typeface="Calibri" panose="020F0502020204030204" pitchFamily="34" charset="0"/>
                <a:cs typeface="Times New Roman" panose="02020603050405020304" pitchFamily="18" charset="0"/>
              </a:rPr>
              <a:t>P</a:t>
            </a:r>
            <a:r>
              <a:rPr lang="en-US" sz="900" dirty="0">
                <a:effectLst/>
                <a:latin typeface="Arial" panose="020B0604020202020204" pitchFamily="34" charset="0"/>
                <a:ea typeface="Calibri" panose="020F0502020204030204" pitchFamily="34" charset="0"/>
                <a:cs typeface="Times New Roman" panose="02020603050405020304" pitchFamily="18" charset="0"/>
              </a:rPr>
              <a:t>≤0.012)</a:t>
            </a:r>
          </a:p>
          <a:p>
            <a:pPr marL="314325" lvl="1" indent="-171450">
              <a:lnSpc>
                <a:spcPts val="1100"/>
              </a:lnSpc>
              <a:spcBef>
                <a:spcPts val="0"/>
              </a:spcBef>
              <a:spcAft>
                <a:spcPts val="0"/>
              </a:spcAft>
              <a:buSzPct val="75000"/>
              <a:buFont typeface="Courier New" panose="02070309020205020404" pitchFamily="49" charset="0"/>
              <a:buChar char="o"/>
            </a:pPr>
            <a:r>
              <a:rPr lang="en-US" sz="900" dirty="0">
                <a:effectLst/>
                <a:latin typeface="Arial" panose="020B0604020202020204" pitchFamily="34" charset="0"/>
                <a:ea typeface="Calibri" panose="020F0502020204030204" pitchFamily="34" charset="0"/>
                <a:cs typeface="Times New Roman" panose="02020603050405020304" pitchFamily="18" charset="0"/>
              </a:rPr>
              <a:t>Pain reduction was greater for Cryo than IA-NSAID, with a 1.43-point greater reduction from baseline in BPI pain severity (</a:t>
            </a:r>
            <a:r>
              <a:rPr lang="en-US" sz="900" i="1" dirty="0">
                <a:effectLst/>
                <a:latin typeface="Arial" panose="020B0604020202020204" pitchFamily="34" charset="0"/>
                <a:ea typeface="Calibri" panose="020F0502020204030204" pitchFamily="34" charset="0"/>
                <a:cs typeface="Times New Roman" panose="02020603050405020304" pitchFamily="18" charset="0"/>
              </a:rPr>
              <a:t>P</a:t>
            </a:r>
            <a:r>
              <a:rPr lang="en-US" sz="900" dirty="0">
                <a:effectLst/>
                <a:latin typeface="Arial" panose="020B0604020202020204" pitchFamily="34" charset="0"/>
                <a:ea typeface="Calibri" panose="020F0502020204030204" pitchFamily="34" charset="0"/>
                <a:cs typeface="Times New Roman" panose="02020603050405020304" pitchFamily="18" charset="0"/>
              </a:rPr>
              <a:t>=0.048)</a:t>
            </a:r>
          </a:p>
          <a:p>
            <a:pPr marL="314325" lvl="1" indent="-171450">
              <a:lnSpc>
                <a:spcPts val="1100"/>
              </a:lnSpc>
              <a:spcBef>
                <a:spcPts val="0"/>
              </a:spcBef>
              <a:spcAft>
                <a:spcPts val="0"/>
              </a:spcAft>
              <a:buSzPct val="75000"/>
              <a:buFont typeface="Courier New" panose="02070309020205020404" pitchFamily="49" charset="0"/>
              <a:buChar char="o"/>
            </a:pPr>
            <a:r>
              <a:rPr lang="en-US" sz="900" dirty="0">
                <a:effectLst/>
                <a:latin typeface="Arial" panose="020B0604020202020204" pitchFamily="34" charset="0"/>
                <a:ea typeface="Calibri" panose="020F0502020204030204" pitchFamily="34" charset="0"/>
                <a:cs typeface="Times New Roman" panose="02020603050405020304" pitchFamily="18" charset="0"/>
              </a:rPr>
              <a:t>Similar results were obtained after additional analyses incorporating adjustments for insurance type and BMI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F832BD-BB5B-51DA-D046-71C0EE3E3B0F}"/>
              </a:ext>
            </a:extLst>
          </p:cNvPr>
          <p:cNvSpPr txBox="1"/>
          <p:nvPr/>
        </p:nvSpPr>
        <p:spPr>
          <a:xfrm>
            <a:off x="285621" y="622988"/>
            <a:ext cx="7905880" cy="646331"/>
          </a:xfrm>
          <a:prstGeom prst="rect">
            <a:avLst/>
          </a:prstGeom>
          <a:noFill/>
        </p:spPr>
        <p:txBody>
          <a:bodyPr wrap="square" numCol="3">
            <a:spAutoFit/>
          </a:bodyPr>
          <a:lstStyle/>
          <a:p>
            <a:pPr marL="314325" lvl="1" indent="-171450">
              <a:spcBef>
                <a:spcPts val="0"/>
              </a:spcBef>
              <a:spcAft>
                <a:spcPts val="0"/>
              </a:spcAft>
              <a:buSzPct val="75000"/>
              <a:buFont typeface="Wingdings" panose="05000000000000000000" pitchFamily="2" charset="2"/>
              <a:buChar char="§"/>
            </a:pPr>
            <a:r>
              <a:rPr lang="en-US" sz="900" dirty="0" err="1">
                <a:solidFill>
                  <a:srgbClr val="C00000"/>
                </a:solidFill>
                <a:effectLst/>
                <a:latin typeface="Arial" panose="020B0604020202020204" pitchFamily="34" charset="0"/>
                <a:ea typeface="Calibri" panose="020F0502020204030204" pitchFamily="34" charset="0"/>
                <a:cs typeface="Times New Roman" panose="02020603050405020304" pitchFamily="18" charset="0"/>
              </a:rPr>
              <a:t>Cryo</a:t>
            </a:r>
            <a:r>
              <a:rPr lang="en-US" sz="9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900" dirty="0">
                <a:effectLst/>
                <a:latin typeface="Arial" panose="020B0604020202020204" pitchFamily="34" charset="0"/>
                <a:ea typeface="Calibri" panose="020F0502020204030204" pitchFamily="34" charset="0"/>
                <a:cs typeface="Times New Roman" panose="02020603050405020304" pitchFamily="18" charset="0"/>
              </a:rPr>
              <a:t>38.36 to 59.19</a:t>
            </a:r>
            <a:endParaRPr lang="en-US" sz="9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endParaRPr>
          </a:p>
          <a:p>
            <a:pPr marL="314325" lvl="1" indent="-171450">
              <a:spcBef>
                <a:spcPts val="0"/>
              </a:spcBef>
              <a:spcAft>
                <a:spcPts val="0"/>
              </a:spcAft>
              <a:buSzPct val="75000"/>
              <a:buFont typeface="Wingdings" panose="05000000000000000000" pitchFamily="2" charset="2"/>
              <a:buChar char="§"/>
            </a:pPr>
            <a:r>
              <a:rPr lang="en-US" sz="9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rPr>
              <a:t>IA-TA-ER: </a:t>
            </a:r>
            <a:r>
              <a:rPr lang="en-US" sz="900" dirty="0">
                <a:effectLst/>
                <a:latin typeface="Arial" panose="020B0604020202020204" pitchFamily="34" charset="0"/>
                <a:ea typeface="Calibri" panose="020F0502020204030204" pitchFamily="34" charset="0"/>
                <a:cs typeface="Times New Roman" panose="02020603050405020304" pitchFamily="18" charset="0"/>
              </a:rPr>
              <a:t>39.76 to 66.91</a:t>
            </a:r>
            <a:endParaRPr lang="en-US" sz="900"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endParaRPr>
          </a:p>
          <a:p>
            <a:pPr marL="314325" lvl="1" indent="-171450">
              <a:spcBef>
                <a:spcPts val="0"/>
              </a:spcBef>
              <a:spcAft>
                <a:spcPts val="0"/>
              </a:spcAft>
              <a:buSzPct val="75000"/>
              <a:buFont typeface="Wingdings" panose="05000000000000000000" pitchFamily="2" charset="2"/>
              <a:buChar char="§"/>
            </a:pPr>
            <a:endParaRPr lang="en-US" sz="900"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endParaRPr>
          </a:p>
          <a:p>
            <a:pPr lvl="1" indent="0">
              <a:spcBef>
                <a:spcPts val="0"/>
              </a:spcBef>
              <a:spcAft>
                <a:spcPts val="0"/>
              </a:spcAft>
              <a:buSzPct val="75000"/>
            </a:pPr>
            <a:endParaRPr lang="en-US" sz="900" dirty="0">
              <a:effectLst/>
              <a:latin typeface="Arial" panose="020B0604020202020204" pitchFamily="34" charset="0"/>
              <a:ea typeface="Calibri" panose="020F0502020204030204" pitchFamily="34" charset="0"/>
              <a:cs typeface="Times New Roman" panose="02020603050405020304" pitchFamily="18" charset="0"/>
            </a:endParaRPr>
          </a:p>
          <a:p>
            <a:pPr marL="314325" lvl="1" indent="-171450">
              <a:spcBef>
                <a:spcPts val="0"/>
              </a:spcBef>
              <a:spcAft>
                <a:spcPts val="0"/>
              </a:spcAft>
              <a:buSzPct val="75000"/>
              <a:buFont typeface="Wingdings" panose="05000000000000000000" pitchFamily="2" charset="2"/>
              <a:buChar char="§"/>
            </a:pPr>
            <a:r>
              <a:rPr lang="en-US" sz="900" dirty="0">
                <a:solidFill>
                  <a:schemeClr val="accent2">
                    <a:lumMod val="60000"/>
                    <a:lumOff val="40000"/>
                  </a:schemeClr>
                </a:solidFill>
                <a:effectLst/>
                <a:latin typeface="Arial" panose="020B0604020202020204" pitchFamily="34" charset="0"/>
                <a:ea typeface="Calibri" panose="020F0502020204030204" pitchFamily="34" charset="0"/>
                <a:cs typeface="Times New Roman" panose="02020603050405020304" pitchFamily="18" charset="0"/>
              </a:rPr>
              <a:t>IA-NSAID: </a:t>
            </a:r>
            <a:r>
              <a:rPr lang="en-US" sz="900" dirty="0">
                <a:effectLst/>
                <a:latin typeface="Arial" panose="020B0604020202020204" pitchFamily="34" charset="0"/>
                <a:ea typeface="Calibri" panose="020F0502020204030204" pitchFamily="34" charset="0"/>
                <a:cs typeface="Times New Roman" panose="02020603050405020304" pitchFamily="18" charset="0"/>
              </a:rPr>
              <a:t>38.90 to 51.08</a:t>
            </a:r>
            <a:endParaRPr lang="en-US" sz="900" dirty="0">
              <a:solidFill>
                <a:schemeClr val="accent2">
                  <a:lumMod val="60000"/>
                  <a:lumOff val="40000"/>
                </a:schemeClr>
              </a:solidFill>
              <a:effectLst/>
              <a:latin typeface="Arial" panose="020B0604020202020204" pitchFamily="34" charset="0"/>
              <a:ea typeface="Calibri" panose="020F0502020204030204" pitchFamily="34" charset="0"/>
              <a:cs typeface="Times New Roman" panose="02020603050405020304" pitchFamily="18" charset="0"/>
            </a:endParaRPr>
          </a:p>
          <a:p>
            <a:pPr marL="314325" lvl="1" indent="-171450">
              <a:spcBef>
                <a:spcPts val="0"/>
              </a:spcBef>
              <a:spcAft>
                <a:spcPts val="0"/>
              </a:spcAft>
              <a:buSzPct val="75000"/>
              <a:buFont typeface="Wingdings" panose="05000000000000000000" pitchFamily="2" charset="2"/>
              <a:buChar char="§"/>
            </a:pPr>
            <a:r>
              <a:rPr lang="en-US" sz="900" dirty="0">
                <a:solidFill>
                  <a:schemeClr val="accent5">
                    <a:lumMod val="25000"/>
                  </a:schemeClr>
                </a:solidFill>
                <a:effectLst/>
                <a:latin typeface="Arial" panose="020B0604020202020204" pitchFamily="34" charset="0"/>
                <a:ea typeface="Calibri" panose="020F0502020204030204" pitchFamily="34" charset="0"/>
                <a:cs typeface="Times New Roman" panose="02020603050405020304" pitchFamily="18" charset="0"/>
              </a:rPr>
              <a:t>IA-CS: </a:t>
            </a:r>
            <a:r>
              <a:rPr lang="en-US" sz="900" dirty="0">
                <a:effectLst/>
                <a:latin typeface="Arial" panose="020B0604020202020204" pitchFamily="34" charset="0"/>
                <a:ea typeface="Calibri" panose="020F0502020204030204" pitchFamily="34" charset="0"/>
                <a:cs typeface="Times New Roman" panose="02020603050405020304" pitchFamily="18" charset="0"/>
              </a:rPr>
              <a:t>44.34 to 50.64</a:t>
            </a:r>
            <a:endParaRPr lang="en-US" sz="900" dirty="0">
              <a:solidFill>
                <a:schemeClr val="accent5">
                  <a:lumMod val="25000"/>
                </a:schemeClr>
              </a:solidFill>
              <a:effectLst/>
              <a:latin typeface="Arial" panose="020B0604020202020204" pitchFamily="34" charset="0"/>
              <a:ea typeface="Calibri" panose="020F0502020204030204" pitchFamily="34" charset="0"/>
              <a:cs typeface="Times New Roman" panose="02020603050405020304" pitchFamily="18" charset="0"/>
            </a:endParaRPr>
          </a:p>
          <a:p>
            <a:pPr lvl="1" indent="0">
              <a:spcBef>
                <a:spcPts val="0"/>
              </a:spcBef>
              <a:spcAft>
                <a:spcPts val="0"/>
              </a:spcAft>
              <a:buSzPct val="75000"/>
            </a:pPr>
            <a:endParaRPr lang="en-US" sz="900" dirty="0">
              <a:solidFill>
                <a:schemeClr val="accent5">
                  <a:lumMod val="25000"/>
                </a:schemeClr>
              </a:solidFill>
              <a:ea typeface="Calibri" panose="020F0502020204030204" pitchFamily="34" charset="0"/>
              <a:cs typeface="Times New Roman" panose="02020603050405020304" pitchFamily="18" charset="0"/>
            </a:endParaRPr>
          </a:p>
          <a:p>
            <a:pPr lvl="1" indent="0">
              <a:spcBef>
                <a:spcPts val="0"/>
              </a:spcBef>
              <a:spcAft>
                <a:spcPts val="0"/>
              </a:spcAft>
              <a:buSzPct val="75000"/>
            </a:pPr>
            <a:endParaRPr lang="en-US" sz="900" dirty="0">
              <a:solidFill>
                <a:schemeClr val="accent5">
                  <a:lumMod val="25000"/>
                </a:schemeClr>
              </a:solidFill>
              <a:ea typeface="Calibri" panose="020F0502020204030204" pitchFamily="34" charset="0"/>
              <a:cs typeface="Times New Roman" panose="02020603050405020304" pitchFamily="18" charset="0"/>
            </a:endParaRPr>
          </a:p>
          <a:p>
            <a:pPr marL="314325" lvl="1" indent="-171450">
              <a:spcBef>
                <a:spcPts val="0"/>
              </a:spcBef>
              <a:spcAft>
                <a:spcPts val="0"/>
              </a:spcAft>
              <a:buSzPct val="75000"/>
              <a:buFont typeface="Wingdings" panose="05000000000000000000" pitchFamily="2" charset="2"/>
              <a:buChar char="§"/>
            </a:pPr>
            <a:r>
              <a:rPr lang="en-US" sz="900"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IA-HA: </a:t>
            </a:r>
            <a:r>
              <a:rPr lang="en-US" sz="900" dirty="0">
                <a:effectLst/>
                <a:latin typeface="Arial" panose="020B0604020202020204" pitchFamily="34" charset="0"/>
                <a:ea typeface="Calibri" panose="020F0502020204030204" pitchFamily="34" charset="0"/>
                <a:cs typeface="Times New Roman" panose="02020603050405020304" pitchFamily="18" charset="0"/>
              </a:rPr>
              <a:t>47.39 to 55.81</a:t>
            </a:r>
            <a:endParaRPr lang="en-US" sz="900" dirty="0">
              <a:solidFill>
                <a:schemeClr val="accent5">
                  <a:lumMod val="25000"/>
                </a:schemeClr>
              </a:solidFill>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E45C423E-9C4B-B620-EFBA-EE9DF3475DE3}"/>
              </a:ext>
            </a:extLst>
          </p:cNvPr>
          <p:cNvSpPr>
            <a:spLocks noGrp="1"/>
          </p:cNvSpPr>
          <p:nvPr>
            <p:ph type="title"/>
          </p:nvPr>
        </p:nvSpPr>
        <p:spPr>
          <a:xfrm>
            <a:off x="225484" y="136525"/>
            <a:ext cx="7740650" cy="317500"/>
          </a:xfrm>
        </p:spPr>
        <p:txBody>
          <a:bodyPr/>
          <a:lstStyle/>
          <a:p>
            <a:pPr defTabSz="761476">
              <a:defRPr/>
            </a:pPr>
            <a:r>
              <a:rPr lang="en-US" sz="1600" dirty="0">
                <a:solidFill>
                  <a:srgbClr val="E41C39"/>
                </a:solidFill>
              </a:rPr>
              <a:t>RESULTS: FUNCTIONAL OUTCOMES</a:t>
            </a:r>
          </a:p>
        </p:txBody>
      </p:sp>
      <p:sp>
        <p:nvSpPr>
          <p:cNvPr id="10" name="TextBox 9">
            <a:extLst>
              <a:ext uri="{FF2B5EF4-FFF2-40B4-BE49-F238E27FC236}">
                <a16:creationId xmlns:a16="http://schemas.microsoft.com/office/drawing/2014/main" id="{D3C51F45-79CB-ED15-BF23-49A5E9CE75A5}"/>
              </a:ext>
            </a:extLst>
          </p:cNvPr>
          <p:cNvSpPr txBox="1"/>
          <p:nvPr/>
        </p:nvSpPr>
        <p:spPr>
          <a:xfrm>
            <a:off x="225484" y="481487"/>
            <a:ext cx="8873172" cy="1200329"/>
          </a:xfrm>
          <a:prstGeom prst="rect">
            <a:avLst/>
          </a:prstGeom>
          <a:noFill/>
        </p:spPr>
        <p:txBody>
          <a:bodyPr wrap="square">
            <a:spAutoFit/>
          </a:bodyPr>
          <a:lstStyle/>
          <a:p>
            <a:pPr marL="171450" indent="-171450">
              <a:spcBef>
                <a:spcPts val="0"/>
              </a:spcBef>
              <a:spcAft>
                <a:spcPts val="0"/>
              </a:spcAft>
              <a:buFont typeface="Arial" panose="020B0604020202020204" pitchFamily="34" charset="0"/>
              <a:buChar char="•"/>
            </a:pPr>
            <a:r>
              <a:rPr lang="en-US" sz="900" dirty="0">
                <a:ea typeface="Calibri" panose="020F0502020204030204" pitchFamily="34" charset="0"/>
              </a:rPr>
              <a:t>Numerical improvements in KOOS-JR scores from baseline (mean) to 3 months (adjusted mean over follow-up) were</a:t>
            </a:r>
          </a:p>
          <a:p>
            <a:pPr marL="171450" marR="0" lvl="0" indent="-171450">
              <a:spcBef>
                <a:spcPts val="0"/>
              </a:spcBef>
              <a:spcAft>
                <a:spcPts val="0"/>
              </a:spcAft>
              <a:buFont typeface="Arial" panose="020B0604020202020204" pitchFamily="34" charset="0"/>
              <a:buChar char="•"/>
            </a:pPr>
            <a:endParaRPr lang="en-US" sz="900" dirty="0">
              <a:effectLst/>
              <a:latin typeface="Arial" panose="020B0604020202020204" pitchFamily="34" charset="0"/>
              <a:ea typeface="Calibri" panose="020F0502020204030204" pitchFamily="34" charset="0"/>
            </a:endParaRPr>
          </a:p>
          <a:p>
            <a:pPr marL="171450" marR="0" lvl="0" indent="-171450">
              <a:spcBef>
                <a:spcPts val="0"/>
              </a:spcBef>
              <a:spcAft>
                <a:spcPts val="0"/>
              </a:spcAft>
              <a:buFont typeface="Arial" panose="020B0604020202020204" pitchFamily="34" charset="0"/>
              <a:buChar char="•"/>
            </a:pPr>
            <a:endParaRPr lang="en-US" sz="900" dirty="0">
              <a:ea typeface="Calibri" panose="020F0502020204030204" pitchFamily="34" charset="0"/>
            </a:endParaRPr>
          </a:p>
          <a:p>
            <a:pPr marL="171450" marR="0" lvl="0" indent="-171450">
              <a:spcBef>
                <a:spcPts val="0"/>
              </a:spcBef>
              <a:spcAft>
                <a:spcPts val="0"/>
              </a:spcAft>
              <a:buFont typeface="Arial" panose="020B0604020202020204" pitchFamily="34" charset="0"/>
              <a:buChar char="•"/>
            </a:pPr>
            <a:r>
              <a:rPr lang="en-US" sz="900" dirty="0">
                <a:effectLst/>
                <a:latin typeface="Arial" panose="020B0604020202020204" pitchFamily="34" charset="0"/>
                <a:ea typeface="Calibri" panose="020F0502020204030204" pitchFamily="34" charset="0"/>
              </a:rPr>
              <a:t>There were improvements in KOOS-JR functional scores relative to baseline for each treatment at each time point</a:t>
            </a:r>
          </a:p>
          <a:p>
            <a:pPr marL="314325" lvl="1" indent="-171450">
              <a:spcBef>
                <a:spcPts val="0"/>
              </a:spcBef>
              <a:spcAft>
                <a:spcPts val="0"/>
              </a:spcAft>
              <a:buSzPct val="75000"/>
              <a:buFont typeface="Courier New" panose="02070309020205020404" pitchFamily="49" charset="0"/>
              <a:buChar char="o"/>
            </a:pPr>
            <a:r>
              <a:rPr lang="en-US" sz="900" dirty="0">
                <a:effectLst/>
                <a:latin typeface="Arial" panose="020B0604020202020204" pitchFamily="34" charset="0"/>
                <a:ea typeface="Calibri" panose="020F0502020204030204" pitchFamily="34" charset="0"/>
                <a:cs typeface="Times New Roman" panose="02020603050405020304" pitchFamily="18" charset="0"/>
              </a:rPr>
              <a:t>IA-TA-ER injection was associated with the greatest functional improvement compared with all other IA injections (absolute value </a:t>
            </a:r>
            <a:r>
              <a:rPr lang="en-US" sz="900" dirty="0">
                <a:ea typeface="Calibri" panose="020F0502020204030204" pitchFamily="34" charset="0"/>
                <a:cs typeface="Times New Roman" panose="02020603050405020304" pitchFamily="18" charset="0"/>
              </a:rPr>
              <a:t>of mean</a:t>
            </a:r>
            <a:r>
              <a:rPr lang="en-US" sz="900" dirty="0">
                <a:effectLst/>
                <a:latin typeface="Arial" panose="020B0604020202020204" pitchFamily="34" charset="0"/>
                <a:ea typeface="Calibri" panose="020F0502020204030204" pitchFamily="34" charset="0"/>
                <a:cs typeface="Times New Roman" panose="02020603050405020304" pitchFamily="18" charset="0"/>
              </a:rPr>
              <a:t> difference vs other IA injections in functional improvement from baseline, 17.56; </a:t>
            </a:r>
            <a:r>
              <a:rPr lang="en-US" sz="900" i="1" dirty="0">
                <a:effectLst/>
                <a:latin typeface="Arial" panose="020B0604020202020204" pitchFamily="34" charset="0"/>
                <a:ea typeface="Calibri" panose="020F0502020204030204" pitchFamily="34" charset="0"/>
                <a:cs typeface="Times New Roman" panose="02020603050405020304" pitchFamily="18" charset="0"/>
              </a:rPr>
              <a:t>P</a:t>
            </a:r>
            <a:r>
              <a:rPr lang="en-US" sz="900" dirty="0">
                <a:effectLst/>
                <a:latin typeface="Arial" panose="020B0604020202020204" pitchFamily="34" charset="0"/>
                <a:ea typeface="Calibri" panose="020F0502020204030204" pitchFamily="34" charset="0"/>
                <a:cs typeface="Times New Roman" panose="02020603050405020304" pitchFamily="18" charset="0"/>
              </a:rPr>
              <a:t>≤0.01)</a:t>
            </a:r>
          </a:p>
          <a:p>
            <a:pPr marL="314325" lvl="1" indent="-171450">
              <a:spcBef>
                <a:spcPts val="0"/>
              </a:spcBef>
              <a:spcAft>
                <a:spcPts val="0"/>
              </a:spcAft>
              <a:buSzPct val="75000"/>
              <a:buFont typeface="Courier New" panose="02070309020205020404" pitchFamily="49" charset="0"/>
              <a:buChar char="o"/>
            </a:pPr>
            <a:r>
              <a:rPr lang="en-US" sz="900" dirty="0">
                <a:effectLst/>
                <a:latin typeface="Arial" panose="020B0604020202020204" pitchFamily="34" charset="0"/>
                <a:ea typeface="Calibri" panose="020F0502020204030204" pitchFamily="34" charset="0"/>
                <a:cs typeface="Times New Roman" panose="02020603050405020304" pitchFamily="18" charset="0"/>
              </a:rPr>
              <a:t>Cryo was associated with greater functional improvement than IA-CS (absolute value of mean difference in functional improvement, 7.97; </a:t>
            </a:r>
            <a:r>
              <a:rPr lang="en-US" sz="900" i="1" dirty="0">
                <a:effectLst/>
                <a:latin typeface="Arial" panose="020B0604020202020204" pitchFamily="34" charset="0"/>
                <a:ea typeface="Calibri" panose="020F0502020204030204" pitchFamily="34" charset="0"/>
                <a:cs typeface="Times New Roman" panose="02020603050405020304" pitchFamily="18" charset="0"/>
              </a:rPr>
              <a:t>P</a:t>
            </a:r>
            <a:r>
              <a:rPr lang="en-US" sz="900" dirty="0">
                <a:effectLst/>
                <a:latin typeface="Arial" panose="020B0604020202020204" pitchFamily="34" charset="0"/>
                <a:ea typeface="Calibri" panose="020F0502020204030204" pitchFamily="34" charset="0"/>
                <a:cs typeface="Times New Roman" panose="02020603050405020304" pitchFamily="18" charset="0"/>
              </a:rPr>
              <a:t>=0.027)</a:t>
            </a:r>
          </a:p>
          <a:p>
            <a:pPr marL="314325" lvl="1" indent="-171450">
              <a:spcBef>
                <a:spcPts val="0"/>
              </a:spcBef>
              <a:spcAft>
                <a:spcPts val="0"/>
              </a:spcAft>
              <a:buSzPct val="75000"/>
              <a:buFont typeface="Courier New" panose="02070309020205020404" pitchFamily="49" charset="0"/>
              <a:buChar char="o"/>
            </a:pPr>
            <a:r>
              <a:rPr lang="en-US" sz="900" dirty="0">
                <a:effectLst/>
                <a:latin typeface="Arial" panose="020B0604020202020204" pitchFamily="34" charset="0"/>
                <a:ea typeface="Calibri" panose="020F0502020204030204" pitchFamily="34" charset="0"/>
                <a:cs typeface="Times New Roman" panose="02020603050405020304" pitchFamily="18" charset="0"/>
              </a:rPr>
              <a:t>Similar results were obtained after additional analyses incorporating adjustments for insurance type and BMI</a:t>
            </a:r>
            <a:endParaRPr lang="en-US" sz="900" dirty="0">
              <a:ea typeface="Calibri" panose="020F0502020204030204" pitchFamily="34" charset="0"/>
            </a:endParaRPr>
          </a:p>
        </p:txBody>
      </p:sp>
      <p:sp>
        <p:nvSpPr>
          <p:cNvPr id="13" name="TextBox 12">
            <a:extLst>
              <a:ext uri="{FF2B5EF4-FFF2-40B4-BE49-F238E27FC236}">
                <a16:creationId xmlns:a16="http://schemas.microsoft.com/office/drawing/2014/main" id="{6EA4AA75-807A-7C96-18C7-FACB750BBFE0}"/>
              </a:ext>
            </a:extLst>
          </p:cNvPr>
          <p:cNvSpPr txBox="1"/>
          <p:nvPr/>
        </p:nvSpPr>
        <p:spPr>
          <a:xfrm>
            <a:off x="842680" y="1746905"/>
            <a:ext cx="3041823" cy="400110"/>
          </a:xfrm>
          <a:prstGeom prst="rect">
            <a:avLst/>
          </a:prstGeom>
          <a:noFill/>
        </p:spPr>
        <p:txBody>
          <a:bodyPr wrap="square">
            <a:spAutoFit/>
          </a:bodyPr>
          <a:lstStyle/>
          <a:p>
            <a:pPr algn="ctr"/>
            <a:r>
              <a:rPr lang="en-US" sz="1000" b="1" dirty="0">
                <a:effectLst/>
                <a:latin typeface="Arial" panose="020B0604020202020204" pitchFamily="34" charset="0"/>
                <a:ea typeface="Calibri" panose="020F0502020204030204" pitchFamily="34" charset="0"/>
              </a:rPr>
              <a:t>Post-Treatment KOOS-JR Functional Scores During 3 Months of Follow-up</a:t>
            </a:r>
            <a:endParaRPr lang="en-US" sz="1000" b="1" dirty="0"/>
          </a:p>
        </p:txBody>
      </p:sp>
      <p:sp>
        <p:nvSpPr>
          <p:cNvPr id="15" name="TextBox 14">
            <a:extLst>
              <a:ext uri="{FF2B5EF4-FFF2-40B4-BE49-F238E27FC236}">
                <a16:creationId xmlns:a16="http://schemas.microsoft.com/office/drawing/2014/main" id="{ACBB93EB-2310-DED1-88D4-AC2A60DA9CCA}"/>
              </a:ext>
            </a:extLst>
          </p:cNvPr>
          <p:cNvSpPr txBox="1"/>
          <p:nvPr/>
        </p:nvSpPr>
        <p:spPr>
          <a:xfrm>
            <a:off x="214239" y="4654823"/>
            <a:ext cx="8689916" cy="461665"/>
          </a:xfrm>
          <a:prstGeom prst="rect">
            <a:avLst/>
          </a:prstGeom>
          <a:noFill/>
        </p:spPr>
        <p:txBody>
          <a:bodyPr wrap="square" anchor="b">
            <a:spAutoFit/>
          </a:bodyPr>
          <a:lstStyle/>
          <a:p>
            <a:pPr marL="0" marR="0">
              <a:spcBef>
                <a:spcPts val="0"/>
              </a:spcBef>
              <a:spcAft>
                <a:spcPts val="0"/>
              </a:spcAft>
            </a:pPr>
            <a:r>
              <a:rPr lang="en-US" sz="800" dirty="0">
                <a:effectLst/>
                <a:latin typeface="Arial" panose="020B0604020202020204" pitchFamily="34" charset="0"/>
                <a:ea typeface="Calibri" panose="020F0502020204030204" pitchFamily="34" charset="0"/>
              </a:rPr>
              <a:t>BMI, body mass index; Cryo, cryoneurolysis; IA-CS, intra-articular conventional corticosteroids; IA-NSAID, intra-articular ketorolac; IA-HA, intra-articular hyaluronic acid; IA-TA-ER, intra-articular triamcinolone acetonide extended-release</a:t>
            </a:r>
            <a:r>
              <a:rPr lang="en-US" sz="800" dirty="0">
                <a:ea typeface="Calibri" panose="020F0502020204030204" pitchFamily="34" charset="0"/>
              </a:rPr>
              <a:t>. </a:t>
            </a:r>
            <a:r>
              <a:rPr lang="en-US" sz="800" dirty="0">
                <a:effectLst/>
                <a:latin typeface="Arial" panose="020B0604020202020204" pitchFamily="34" charset="0"/>
                <a:ea typeface="Calibri" panose="020F0502020204030204" pitchFamily="34" charset="0"/>
              </a:rPr>
              <a:t>Error bars are the standard error. </a:t>
            </a:r>
          </a:p>
          <a:p>
            <a:pPr marL="0" marR="0">
              <a:spcBef>
                <a:spcPts val="0"/>
              </a:spcBef>
              <a:spcAft>
                <a:spcPts val="0"/>
              </a:spcAft>
            </a:pPr>
            <a:r>
              <a:rPr lang="en-US" sz="800" baseline="30000" dirty="0" err="1">
                <a:effectLst/>
                <a:latin typeface="Arial" panose="020B0604020202020204" pitchFamily="34" charset="0"/>
                <a:ea typeface="Calibri" panose="020F0502020204030204" pitchFamily="34" charset="0"/>
              </a:rPr>
              <a:t>a</a:t>
            </a:r>
            <a:r>
              <a:rPr lang="en-US" sz="800" dirty="0" err="1">
                <a:effectLst/>
                <a:latin typeface="Arial" panose="020B0604020202020204" pitchFamily="34" charset="0"/>
                <a:ea typeface="Calibri" panose="020F0502020204030204" pitchFamily="34" charset="0"/>
              </a:rPr>
              <a:t>Adjusted</a:t>
            </a:r>
            <a:r>
              <a:rPr lang="en-US" sz="800" dirty="0">
                <a:effectLst/>
                <a:latin typeface="Arial" panose="020B0604020202020204" pitchFamily="34" charset="0"/>
                <a:ea typeface="Calibri" panose="020F0502020204030204" pitchFamily="34" charset="0"/>
              </a:rPr>
              <a:t> score after treatment. </a:t>
            </a:r>
          </a:p>
        </p:txBody>
      </p:sp>
      <p:sp>
        <p:nvSpPr>
          <p:cNvPr id="8" name="TextBox 7">
            <a:extLst>
              <a:ext uri="{FF2B5EF4-FFF2-40B4-BE49-F238E27FC236}">
                <a16:creationId xmlns:a16="http://schemas.microsoft.com/office/drawing/2014/main" id="{8A09901E-9DD9-7A2E-93B5-48E8AC7BE2AA}"/>
              </a:ext>
            </a:extLst>
          </p:cNvPr>
          <p:cNvSpPr txBox="1"/>
          <p:nvPr/>
        </p:nvSpPr>
        <p:spPr>
          <a:xfrm>
            <a:off x="5053352" y="1746905"/>
            <a:ext cx="3760840" cy="400110"/>
          </a:xfrm>
          <a:prstGeom prst="rect">
            <a:avLst/>
          </a:prstGeom>
          <a:noFill/>
        </p:spPr>
        <p:txBody>
          <a:bodyPr wrap="square">
            <a:spAutoFit/>
          </a:bodyPr>
          <a:lstStyle/>
          <a:p>
            <a:pPr algn="ctr"/>
            <a:r>
              <a:rPr lang="en-US" sz="1000" b="1" dirty="0">
                <a:effectLst/>
                <a:latin typeface="Arial" panose="020B0604020202020204" pitchFamily="34" charset="0"/>
                <a:ea typeface="Calibri" panose="020F0502020204030204" pitchFamily="34" charset="0"/>
              </a:rPr>
              <a:t>Improvement of Post-Treatment KOOS-JR Functional Scores (From Baseline) During 3 Months of Follow-up</a:t>
            </a:r>
            <a:endParaRPr lang="en-US" sz="700" b="1" dirty="0"/>
          </a:p>
        </p:txBody>
      </p:sp>
      <p:grpSp>
        <p:nvGrpSpPr>
          <p:cNvPr id="6" name="Group 5">
            <a:extLst>
              <a:ext uri="{FF2B5EF4-FFF2-40B4-BE49-F238E27FC236}">
                <a16:creationId xmlns:a16="http://schemas.microsoft.com/office/drawing/2014/main" id="{AABBC316-3A43-60A3-BCE8-26811660DC97}"/>
              </a:ext>
            </a:extLst>
          </p:cNvPr>
          <p:cNvGrpSpPr/>
          <p:nvPr/>
        </p:nvGrpSpPr>
        <p:grpSpPr>
          <a:xfrm>
            <a:off x="285620" y="2087285"/>
            <a:ext cx="3820713" cy="2543097"/>
            <a:chOff x="285620" y="1993767"/>
            <a:chExt cx="3820713" cy="2543097"/>
          </a:xfrm>
        </p:grpSpPr>
        <p:graphicFrame>
          <p:nvGraphicFramePr>
            <p:cNvPr id="7" name="Chart 6">
              <a:extLst>
                <a:ext uri="{FF2B5EF4-FFF2-40B4-BE49-F238E27FC236}">
                  <a16:creationId xmlns:a16="http://schemas.microsoft.com/office/drawing/2014/main" id="{F97906C7-6BAF-60BA-5A66-7D7301C816AB}"/>
                </a:ext>
              </a:extLst>
            </p:cNvPr>
            <p:cNvGraphicFramePr/>
            <p:nvPr>
              <p:extLst>
                <p:ext uri="{D42A27DB-BD31-4B8C-83A1-F6EECF244321}">
                  <p14:modId xmlns:p14="http://schemas.microsoft.com/office/powerpoint/2010/main" val="3536155842"/>
                </p:ext>
              </p:extLst>
            </p:nvPr>
          </p:nvGraphicFramePr>
          <p:xfrm>
            <a:off x="285620" y="1993767"/>
            <a:ext cx="3820713" cy="2258005"/>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A3C56A73-DB99-4C66-5F60-CD3BD731AA83}"/>
                </a:ext>
              </a:extLst>
            </p:cNvPr>
            <p:cNvSpPr txBox="1"/>
            <p:nvPr/>
          </p:nvSpPr>
          <p:spPr>
            <a:xfrm>
              <a:off x="782836" y="4199026"/>
              <a:ext cx="650158" cy="123111"/>
            </a:xfrm>
            <a:prstGeom prst="rect">
              <a:avLst/>
            </a:prstGeom>
            <a:noFill/>
          </p:spPr>
          <p:txBody>
            <a:bodyPr wrap="square" lIns="0" tIns="0" rIns="0" bIns="0" rtlCol="0">
              <a:spAutoFit/>
            </a:bodyPr>
            <a:lstStyle/>
            <a:p>
              <a:pPr algn="ctr"/>
              <a:r>
                <a:rPr lang="en-US" sz="800" dirty="0"/>
                <a:t>Baseline</a:t>
              </a:r>
            </a:p>
          </p:txBody>
        </p:sp>
        <p:sp>
          <p:nvSpPr>
            <p:cNvPr id="11" name="TextBox 10">
              <a:extLst>
                <a:ext uri="{FF2B5EF4-FFF2-40B4-BE49-F238E27FC236}">
                  <a16:creationId xmlns:a16="http://schemas.microsoft.com/office/drawing/2014/main" id="{6D4F3DAD-563D-F1BD-EF11-D743FB0C5D88}"/>
                </a:ext>
              </a:extLst>
            </p:cNvPr>
            <p:cNvSpPr txBox="1"/>
            <p:nvPr/>
          </p:nvSpPr>
          <p:spPr>
            <a:xfrm>
              <a:off x="1311561" y="4183638"/>
              <a:ext cx="228479" cy="138499"/>
            </a:xfrm>
            <a:prstGeom prst="rect">
              <a:avLst/>
            </a:prstGeom>
            <a:noFill/>
          </p:spPr>
          <p:txBody>
            <a:bodyPr wrap="square" lIns="0" tIns="0" rIns="0" bIns="0" rtlCol="0">
              <a:spAutoFit/>
            </a:bodyPr>
            <a:lstStyle/>
            <a:p>
              <a:pPr algn="ctr"/>
              <a:r>
                <a:rPr lang="en-US" sz="900" dirty="0"/>
                <a:t>1</a:t>
              </a:r>
              <a:endParaRPr lang="en-US" sz="900" baseline="30000" dirty="0"/>
            </a:p>
          </p:txBody>
        </p:sp>
        <p:sp>
          <p:nvSpPr>
            <p:cNvPr id="12" name="TextBox 11">
              <a:extLst>
                <a:ext uri="{FF2B5EF4-FFF2-40B4-BE49-F238E27FC236}">
                  <a16:creationId xmlns:a16="http://schemas.microsoft.com/office/drawing/2014/main" id="{47E0C7AC-AB9F-42DC-ED9E-FCFE058A4403}"/>
                </a:ext>
              </a:extLst>
            </p:cNvPr>
            <p:cNvSpPr txBox="1"/>
            <p:nvPr/>
          </p:nvSpPr>
          <p:spPr>
            <a:xfrm>
              <a:off x="1622876" y="4183638"/>
              <a:ext cx="228479" cy="138499"/>
            </a:xfrm>
            <a:prstGeom prst="rect">
              <a:avLst/>
            </a:prstGeom>
            <a:noFill/>
          </p:spPr>
          <p:txBody>
            <a:bodyPr wrap="square" lIns="0" tIns="0" rIns="0" bIns="0" rtlCol="0">
              <a:spAutoFit/>
            </a:bodyPr>
            <a:lstStyle/>
            <a:p>
              <a:pPr algn="ctr"/>
              <a:r>
                <a:rPr lang="en-US" sz="900" dirty="0"/>
                <a:t>2</a:t>
              </a:r>
              <a:endParaRPr lang="en-US" sz="900" baseline="30000" dirty="0"/>
            </a:p>
          </p:txBody>
        </p:sp>
        <p:sp>
          <p:nvSpPr>
            <p:cNvPr id="14" name="TextBox 13">
              <a:extLst>
                <a:ext uri="{FF2B5EF4-FFF2-40B4-BE49-F238E27FC236}">
                  <a16:creationId xmlns:a16="http://schemas.microsoft.com/office/drawing/2014/main" id="{79284335-844C-F0AE-8FB9-4128664D32A5}"/>
                </a:ext>
              </a:extLst>
            </p:cNvPr>
            <p:cNvSpPr txBox="1"/>
            <p:nvPr/>
          </p:nvSpPr>
          <p:spPr>
            <a:xfrm>
              <a:off x="1952118" y="4398365"/>
              <a:ext cx="573972" cy="138499"/>
            </a:xfrm>
            <a:prstGeom prst="rect">
              <a:avLst/>
            </a:prstGeom>
            <a:noFill/>
          </p:spPr>
          <p:txBody>
            <a:bodyPr wrap="square" lIns="0" tIns="0" rIns="0" bIns="0" rtlCol="0">
              <a:spAutoFit/>
            </a:bodyPr>
            <a:lstStyle/>
            <a:p>
              <a:pPr algn="ctr"/>
              <a:r>
                <a:rPr lang="en-US" sz="900" b="1" dirty="0"/>
                <a:t>Week</a:t>
              </a:r>
              <a:r>
                <a:rPr lang="en-US" sz="900" b="1" baseline="30000" dirty="0"/>
                <a:t>a</a:t>
              </a:r>
            </a:p>
          </p:txBody>
        </p:sp>
        <p:sp>
          <p:nvSpPr>
            <p:cNvPr id="31" name="TextBox 30">
              <a:extLst>
                <a:ext uri="{FF2B5EF4-FFF2-40B4-BE49-F238E27FC236}">
                  <a16:creationId xmlns:a16="http://schemas.microsoft.com/office/drawing/2014/main" id="{572AA1BE-4057-CD82-0F2C-D552D4E4A524}"/>
                </a:ext>
              </a:extLst>
            </p:cNvPr>
            <p:cNvSpPr txBox="1"/>
            <p:nvPr/>
          </p:nvSpPr>
          <p:spPr>
            <a:xfrm>
              <a:off x="2261248" y="4183638"/>
              <a:ext cx="228479" cy="138499"/>
            </a:xfrm>
            <a:prstGeom prst="rect">
              <a:avLst/>
            </a:prstGeom>
            <a:noFill/>
          </p:spPr>
          <p:txBody>
            <a:bodyPr wrap="square" lIns="0" tIns="0" rIns="0" bIns="0" rtlCol="0">
              <a:spAutoFit/>
            </a:bodyPr>
            <a:lstStyle/>
            <a:p>
              <a:pPr algn="ctr"/>
              <a:r>
                <a:rPr lang="en-US" sz="900" dirty="0"/>
                <a:t>4</a:t>
              </a:r>
              <a:endParaRPr lang="en-US" sz="900" baseline="30000" dirty="0"/>
            </a:p>
          </p:txBody>
        </p:sp>
        <p:sp>
          <p:nvSpPr>
            <p:cNvPr id="36" name="TextBox 35">
              <a:extLst>
                <a:ext uri="{FF2B5EF4-FFF2-40B4-BE49-F238E27FC236}">
                  <a16:creationId xmlns:a16="http://schemas.microsoft.com/office/drawing/2014/main" id="{BBCECA93-F4C1-7389-AE05-5F11795AD3C7}"/>
                </a:ext>
              </a:extLst>
            </p:cNvPr>
            <p:cNvSpPr txBox="1"/>
            <p:nvPr/>
          </p:nvSpPr>
          <p:spPr>
            <a:xfrm>
              <a:off x="2574718" y="4183638"/>
              <a:ext cx="228479" cy="138499"/>
            </a:xfrm>
            <a:prstGeom prst="rect">
              <a:avLst/>
            </a:prstGeom>
            <a:noFill/>
          </p:spPr>
          <p:txBody>
            <a:bodyPr wrap="square" lIns="0" tIns="0" rIns="0" bIns="0" rtlCol="0">
              <a:spAutoFit/>
            </a:bodyPr>
            <a:lstStyle/>
            <a:p>
              <a:pPr algn="ctr"/>
              <a:r>
                <a:rPr lang="en-US" sz="900" dirty="0"/>
                <a:t>5</a:t>
              </a:r>
              <a:endParaRPr lang="en-US" sz="900" baseline="30000" dirty="0"/>
            </a:p>
          </p:txBody>
        </p:sp>
        <p:sp>
          <p:nvSpPr>
            <p:cNvPr id="38" name="TextBox 37">
              <a:extLst>
                <a:ext uri="{FF2B5EF4-FFF2-40B4-BE49-F238E27FC236}">
                  <a16:creationId xmlns:a16="http://schemas.microsoft.com/office/drawing/2014/main" id="{1EB03B07-251D-A76B-4DAB-DCE678A910EC}"/>
                </a:ext>
              </a:extLst>
            </p:cNvPr>
            <p:cNvSpPr txBox="1"/>
            <p:nvPr/>
          </p:nvSpPr>
          <p:spPr>
            <a:xfrm>
              <a:off x="2899551" y="4183638"/>
              <a:ext cx="228479" cy="138499"/>
            </a:xfrm>
            <a:prstGeom prst="rect">
              <a:avLst/>
            </a:prstGeom>
            <a:noFill/>
          </p:spPr>
          <p:txBody>
            <a:bodyPr wrap="square" lIns="0" tIns="0" rIns="0" bIns="0" rtlCol="0">
              <a:spAutoFit/>
            </a:bodyPr>
            <a:lstStyle/>
            <a:p>
              <a:pPr algn="ctr"/>
              <a:r>
                <a:rPr lang="en-US" sz="900" dirty="0"/>
                <a:t>6</a:t>
              </a:r>
              <a:endParaRPr lang="en-US" sz="900" baseline="30000" dirty="0"/>
            </a:p>
          </p:txBody>
        </p:sp>
        <p:sp>
          <p:nvSpPr>
            <p:cNvPr id="39" name="TextBox 38">
              <a:extLst>
                <a:ext uri="{FF2B5EF4-FFF2-40B4-BE49-F238E27FC236}">
                  <a16:creationId xmlns:a16="http://schemas.microsoft.com/office/drawing/2014/main" id="{B087D258-7091-2A99-9E9E-8DB82EBA3BA9}"/>
                </a:ext>
              </a:extLst>
            </p:cNvPr>
            <p:cNvSpPr txBox="1"/>
            <p:nvPr/>
          </p:nvSpPr>
          <p:spPr>
            <a:xfrm>
              <a:off x="3213021" y="4183638"/>
              <a:ext cx="226088" cy="138499"/>
            </a:xfrm>
            <a:prstGeom prst="rect">
              <a:avLst/>
            </a:prstGeom>
            <a:noFill/>
          </p:spPr>
          <p:txBody>
            <a:bodyPr wrap="square" lIns="0" tIns="0" rIns="0" bIns="0" rtlCol="0">
              <a:spAutoFit/>
            </a:bodyPr>
            <a:lstStyle/>
            <a:p>
              <a:pPr algn="ctr"/>
              <a:r>
                <a:rPr lang="en-US" sz="900" dirty="0"/>
                <a:t>2</a:t>
              </a:r>
              <a:endParaRPr lang="en-US" sz="900" baseline="30000" dirty="0"/>
            </a:p>
          </p:txBody>
        </p:sp>
        <p:sp>
          <p:nvSpPr>
            <p:cNvPr id="40" name="TextBox 39">
              <a:extLst>
                <a:ext uri="{FF2B5EF4-FFF2-40B4-BE49-F238E27FC236}">
                  <a16:creationId xmlns:a16="http://schemas.microsoft.com/office/drawing/2014/main" id="{3A14240E-8AF0-8442-D1D3-4B222D3EFF3F}"/>
                </a:ext>
              </a:extLst>
            </p:cNvPr>
            <p:cNvSpPr txBox="1"/>
            <p:nvPr/>
          </p:nvSpPr>
          <p:spPr>
            <a:xfrm>
              <a:off x="3533287" y="4183638"/>
              <a:ext cx="226088" cy="138499"/>
            </a:xfrm>
            <a:prstGeom prst="rect">
              <a:avLst/>
            </a:prstGeom>
            <a:noFill/>
          </p:spPr>
          <p:txBody>
            <a:bodyPr wrap="square" lIns="0" tIns="0" rIns="0" bIns="0" rtlCol="0">
              <a:spAutoFit/>
            </a:bodyPr>
            <a:lstStyle/>
            <a:p>
              <a:pPr algn="ctr"/>
              <a:r>
                <a:rPr lang="en-US" sz="900" dirty="0"/>
                <a:t>3</a:t>
              </a:r>
            </a:p>
          </p:txBody>
        </p:sp>
        <p:sp>
          <p:nvSpPr>
            <p:cNvPr id="41" name="TextBox 40">
              <a:extLst>
                <a:ext uri="{FF2B5EF4-FFF2-40B4-BE49-F238E27FC236}">
                  <a16:creationId xmlns:a16="http://schemas.microsoft.com/office/drawing/2014/main" id="{D216CE03-4BC9-00A1-4483-19F30AE1CFD6}"/>
                </a:ext>
              </a:extLst>
            </p:cNvPr>
            <p:cNvSpPr txBox="1"/>
            <p:nvPr/>
          </p:nvSpPr>
          <p:spPr>
            <a:xfrm>
              <a:off x="1949933" y="4183638"/>
              <a:ext cx="228479" cy="138499"/>
            </a:xfrm>
            <a:prstGeom prst="rect">
              <a:avLst/>
            </a:prstGeom>
            <a:noFill/>
          </p:spPr>
          <p:txBody>
            <a:bodyPr wrap="square" lIns="0" tIns="0" rIns="0" bIns="0" rtlCol="0">
              <a:spAutoFit/>
            </a:bodyPr>
            <a:lstStyle/>
            <a:p>
              <a:pPr algn="ctr"/>
              <a:r>
                <a:rPr lang="en-US" sz="900" dirty="0"/>
                <a:t>3</a:t>
              </a:r>
              <a:endParaRPr lang="en-US" sz="900" baseline="30000" dirty="0"/>
            </a:p>
          </p:txBody>
        </p:sp>
        <p:cxnSp>
          <p:nvCxnSpPr>
            <p:cNvPr id="42" name="Straight Connector 41">
              <a:extLst>
                <a:ext uri="{FF2B5EF4-FFF2-40B4-BE49-F238E27FC236}">
                  <a16:creationId xmlns:a16="http://schemas.microsoft.com/office/drawing/2014/main" id="{C7C8D04D-6CE7-B755-2537-625D252D69D3}"/>
                </a:ext>
              </a:extLst>
            </p:cNvPr>
            <p:cNvCxnSpPr>
              <a:cxnSpLocks/>
            </p:cNvCxnSpPr>
            <p:nvPr/>
          </p:nvCxnSpPr>
          <p:spPr bwMode="auto">
            <a:xfrm>
              <a:off x="1385608" y="4364833"/>
              <a:ext cx="166317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TextBox 42">
              <a:extLst>
                <a:ext uri="{FF2B5EF4-FFF2-40B4-BE49-F238E27FC236}">
                  <a16:creationId xmlns:a16="http://schemas.microsoft.com/office/drawing/2014/main" id="{C253DA90-5B2E-1CCD-7F38-7F23C85600C2}"/>
                </a:ext>
              </a:extLst>
            </p:cNvPr>
            <p:cNvSpPr txBox="1"/>
            <p:nvPr/>
          </p:nvSpPr>
          <p:spPr>
            <a:xfrm>
              <a:off x="3163231" y="4398365"/>
              <a:ext cx="682361" cy="138499"/>
            </a:xfrm>
            <a:prstGeom prst="rect">
              <a:avLst/>
            </a:prstGeom>
            <a:noFill/>
          </p:spPr>
          <p:txBody>
            <a:bodyPr wrap="square" lIns="0" tIns="0" rIns="0" bIns="0" rtlCol="0">
              <a:spAutoFit/>
            </a:bodyPr>
            <a:lstStyle/>
            <a:p>
              <a:pPr algn="ctr"/>
              <a:r>
                <a:rPr lang="en-US" sz="900" b="1" dirty="0"/>
                <a:t>Month</a:t>
              </a:r>
              <a:r>
                <a:rPr lang="en-US" sz="900" b="1" baseline="30000" dirty="0"/>
                <a:t>a</a:t>
              </a:r>
            </a:p>
          </p:txBody>
        </p:sp>
        <p:cxnSp>
          <p:nvCxnSpPr>
            <p:cNvPr id="44" name="Straight Connector 43">
              <a:extLst>
                <a:ext uri="{FF2B5EF4-FFF2-40B4-BE49-F238E27FC236}">
                  <a16:creationId xmlns:a16="http://schemas.microsoft.com/office/drawing/2014/main" id="{4DD9B227-17F5-5D91-334A-D7D4E7D99FC6}"/>
                </a:ext>
              </a:extLst>
            </p:cNvPr>
            <p:cNvCxnSpPr>
              <a:cxnSpLocks/>
            </p:cNvCxnSpPr>
            <p:nvPr/>
          </p:nvCxnSpPr>
          <p:spPr bwMode="auto">
            <a:xfrm>
              <a:off x="3220803" y="4364833"/>
              <a:ext cx="53775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aphicFrame>
        <p:nvGraphicFramePr>
          <p:cNvPr id="45" name="Chart 44">
            <a:extLst>
              <a:ext uri="{FF2B5EF4-FFF2-40B4-BE49-F238E27FC236}">
                <a16:creationId xmlns:a16="http://schemas.microsoft.com/office/drawing/2014/main" id="{DF15AC79-B606-2751-EB6D-711204E8894F}"/>
              </a:ext>
            </a:extLst>
          </p:cNvPr>
          <p:cNvGraphicFramePr/>
          <p:nvPr>
            <p:extLst>
              <p:ext uri="{D42A27DB-BD31-4B8C-83A1-F6EECF244321}">
                <p14:modId xmlns:p14="http://schemas.microsoft.com/office/powerpoint/2010/main" val="2919343251"/>
              </p:ext>
            </p:extLst>
          </p:nvPr>
        </p:nvGraphicFramePr>
        <p:xfrm>
          <a:off x="4347695" y="2315978"/>
          <a:ext cx="4582066" cy="2423085"/>
        </p:xfrm>
        <a:graphic>
          <a:graphicData uri="http://schemas.openxmlformats.org/drawingml/2006/chart">
            <c:chart xmlns:c="http://schemas.openxmlformats.org/drawingml/2006/chart" xmlns:r="http://schemas.openxmlformats.org/officeDocument/2006/relationships" r:id="rId4"/>
          </a:graphicData>
        </a:graphic>
      </p:graphicFrame>
      <p:sp>
        <p:nvSpPr>
          <p:cNvPr id="46" name="TextBox 45">
            <a:extLst>
              <a:ext uri="{FF2B5EF4-FFF2-40B4-BE49-F238E27FC236}">
                <a16:creationId xmlns:a16="http://schemas.microsoft.com/office/drawing/2014/main" id="{F0A3FED1-7CCE-7BC0-2910-F7EE56BBD588}"/>
              </a:ext>
            </a:extLst>
          </p:cNvPr>
          <p:cNvSpPr txBox="1"/>
          <p:nvPr/>
        </p:nvSpPr>
        <p:spPr>
          <a:xfrm>
            <a:off x="6059150" y="2204087"/>
            <a:ext cx="573972" cy="138499"/>
          </a:xfrm>
          <a:prstGeom prst="rect">
            <a:avLst/>
          </a:prstGeom>
          <a:noFill/>
        </p:spPr>
        <p:txBody>
          <a:bodyPr wrap="square" lIns="0" tIns="0" rIns="0" bIns="0" rtlCol="0">
            <a:spAutoFit/>
          </a:bodyPr>
          <a:lstStyle/>
          <a:p>
            <a:pPr algn="ctr"/>
            <a:r>
              <a:rPr lang="en-US" sz="900" b="1" dirty="0"/>
              <a:t>Week</a:t>
            </a:r>
            <a:r>
              <a:rPr lang="en-US" sz="900" b="1" baseline="30000" dirty="0"/>
              <a:t>a</a:t>
            </a:r>
          </a:p>
        </p:txBody>
      </p:sp>
      <p:cxnSp>
        <p:nvCxnSpPr>
          <p:cNvPr id="47" name="Straight Connector 46">
            <a:extLst>
              <a:ext uri="{FF2B5EF4-FFF2-40B4-BE49-F238E27FC236}">
                <a16:creationId xmlns:a16="http://schemas.microsoft.com/office/drawing/2014/main" id="{BB7A7D47-30AA-82B3-3FA7-1473BAEBA1F9}"/>
              </a:ext>
            </a:extLst>
          </p:cNvPr>
          <p:cNvCxnSpPr>
            <a:cxnSpLocks/>
          </p:cNvCxnSpPr>
          <p:nvPr/>
        </p:nvCxnSpPr>
        <p:spPr bwMode="auto">
          <a:xfrm>
            <a:off x="4940180" y="2375176"/>
            <a:ext cx="2803445"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8" name="TextBox 47">
            <a:extLst>
              <a:ext uri="{FF2B5EF4-FFF2-40B4-BE49-F238E27FC236}">
                <a16:creationId xmlns:a16="http://schemas.microsoft.com/office/drawing/2014/main" id="{FA619F26-9A35-9A80-D430-EDDD8D11D1FE}"/>
              </a:ext>
            </a:extLst>
          </p:cNvPr>
          <p:cNvSpPr txBox="1"/>
          <p:nvPr/>
        </p:nvSpPr>
        <p:spPr>
          <a:xfrm>
            <a:off x="7961313" y="2204087"/>
            <a:ext cx="682361" cy="138499"/>
          </a:xfrm>
          <a:prstGeom prst="rect">
            <a:avLst/>
          </a:prstGeom>
          <a:noFill/>
        </p:spPr>
        <p:txBody>
          <a:bodyPr wrap="square" lIns="0" tIns="0" rIns="0" bIns="0" rtlCol="0">
            <a:spAutoFit/>
          </a:bodyPr>
          <a:lstStyle/>
          <a:p>
            <a:pPr algn="ctr"/>
            <a:r>
              <a:rPr lang="en-US" sz="900" b="1" dirty="0"/>
              <a:t>Month</a:t>
            </a:r>
            <a:r>
              <a:rPr lang="en-US" sz="900" b="1" baseline="30000" dirty="0"/>
              <a:t>a</a:t>
            </a:r>
            <a:endParaRPr lang="en-US" sz="900" b="1" dirty="0"/>
          </a:p>
        </p:txBody>
      </p:sp>
      <p:cxnSp>
        <p:nvCxnSpPr>
          <p:cNvPr id="49" name="Straight Connector 48">
            <a:extLst>
              <a:ext uri="{FF2B5EF4-FFF2-40B4-BE49-F238E27FC236}">
                <a16:creationId xmlns:a16="http://schemas.microsoft.com/office/drawing/2014/main" id="{EDA93C8D-53BB-0301-7B46-6CD0D263A34E}"/>
              </a:ext>
            </a:extLst>
          </p:cNvPr>
          <p:cNvCxnSpPr>
            <a:cxnSpLocks/>
          </p:cNvCxnSpPr>
          <p:nvPr/>
        </p:nvCxnSpPr>
        <p:spPr bwMode="auto">
          <a:xfrm>
            <a:off x="7881607" y="2375176"/>
            <a:ext cx="846757"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047328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C3280-4C15-544E-6D24-17AAB9860059}"/>
              </a:ext>
            </a:extLst>
          </p:cNvPr>
          <p:cNvSpPr>
            <a:spLocks noGrp="1"/>
          </p:cNvSpPr>
          <p:nvPr>
            <p:ph type="title"/>
          </p:nvPr>
        </p:nvSpPr>
        <p:spPr/>
        <p:txBody>
          <a:bodyPr/>
          <a:lstStyle/>
          <a:p>
            <a:r>
              <a:rPr lang="en-US" sz="1600" dirty="0">
                <a:solidFill>
                  <a:srgbClr val="E41C39"/>
                </a:solidFill>
              </a:rPr>
              <a:t>RESULTS: OPIOID USE OUTCOMES</a:t>
            </a:r>
            <a:endParaRPr lang="en-US" sz="1600" dirty="0"/>
          </a:p>
        </p:txBody>
      </p:sp>
      <p:sp>
        <p:nvSpPr>
          <p:cNvPr id="5" name="TextBox 4">
            <a:extLst>
              <a:ext uri="{FF2B5EF4-FFF2-40B4-BE49-F238E27FC236}">
                <a16:creationId xmlns:a16="http://schemas.microsoft.com/office/drawing/2014/main" id="{28057669-0851-0E6E-E76A-456482788DDF}"/>
              </a:ext>
            </a:extLst>
          </p:cNvPr>
          <p:cNvSpPr txBox="1"/>
          <p:nvPr/>
        </p:nvSpPr>
        <p:spPr>
          <a:xfrm>
            <a:off x="296884" y="1057188"/>
            <a:ext cx="3182937" cy="1461939"/>
          </a:xfrm>
          <a:prstGeom prst="rect">
            <a:avLst/>
          </a:prstGeom>
          <a:noFill/>
        </p:spPr>
        <p:txBody>
          <a:bodyPr wrap="square">
            <a:spAutoFit/>
          </a:bodyPr>
          <a:lstStyle/>
          <a:p>
            <a:pPr>
              <a:spcBef>
                <a:spcPts val="0"/>
              </a:spcBef>
              <a:spcAft>
                <a:spcPts val="600"/>
              </a:spcAft>
            </a:pPr>
            <a:r>
              <a:rPr lang="en-US" sz="1200" dirty="0">
                <a:effectLst/>
                <a:latin typeface="Arial" panose="020B0604020202020204" pitchFamily="34" charset="0"/>
                <a:ea typeface="Calibri" panose="020F0502020204030204" pitchFamily="34" charset="0"/>
                <a:cs typeface="Times New Roman" panose="02020603050405020304" pitchFamily="18" charset="0"/>
              </a:rPr>
              <a:t>In this </a:t>
            </a:r>
            <a:r>
              <a:rPr lang="en-US" sz="1200" dirty="0" err="1">
                <a:effectLst/>
                <a:latin typeface="Arial" panose="020B0604020202020204" pitchFamily="34" charset="0"/>
                <a:ea typeface="Calibri" panose="020F0502020204030204" pitchFamily="34" charset="0"/>
                <a:cs typeface="Times New Roman" panose="02020603050405020304" pitchFamily="18" charset="0"/>
              </a:rPr>
              <a:t>iGOR</a:t>
            </a:r>
            <a:r>
              <a:rPr lang="en-US" sz="1200" dirty="0">
                <a:effectLst/>
                <a:latin typeface="Arial" panose="020B0604020202020204" pitchFamily="34" charset="0"/>
                <a:ea typeface="Calibri" panose="020F0502020204030204" pitchFamily="34" charset="0"/>
                <a:cs typeface="Times New Roman" panose="02020603050405020304" pitchFamily="18" charset="0"/>
              </a:rPr>
              <a:t> analysis including patients who received nonsurgical treatments for OAK, 38 of 178 total patients (21%) reported using opioids during the follow-up period </a:t>
            </a:r>
          </a:p>
          <a:p>
            <a:pPr marL="171450" indent="-171450">
              <a:spcBef>
                <a:spcPts val="0"/>
              </a:spcBef>
              <a:spcAft>
                <a:spcPts val="400"/>
              </a:spcAft>
              <a:buSzPct val="75000"/>
              <a:buFont typeface="Arial" panose="020B0604020202020204" pitchFamily="34" charset="0"/>
              <a:buChar char="•"/>
            </a:pPr>
            <a:r>
              <a:rPr lang="en-US" sz="1200" dirty="0">
                <a:ea typeface="Calibri" panose="020F0502020204030204" pitchFamily="34" charset="0"/>
              </a:rPr>
              <a:t>22 of 178 total patients (12%) who used opioids during follow-up had not taken opioids before treatment (opioid naive)</a:t>
            </a:r>
          </a:p>
        </p:txBody>
      </p:sp>
      <p:sp>
        <p:nvSpPr>
          <p:cNvPr id="3" name="TextBox 2">
            <a:extLst>
              <a:ext uri="{FF2B5EF4-FFF2-40B4-BE49-F238E27FC236}">
                <a16:creationId xmlns:a16="http://schemas.microsoft.com/office/drawing/2014/main" id="{734EA6C2-AE31-B32F-A24D-873CA8E59386}"/>
              </a:ext>
            </a:extLst>
          </p:cNvPr>
          <p:cNvSpPr txBox="1"/>
          <p:nvPr/>
        </p:nvSpPr>
        <p:spPr>
          <a:xfrm>
            <a:off x="220663" y="4845506"/>
            <a:ext cx="8674390" cy="215444"/>
          </a:xfrm>
          <a:prstGeom prst="rect">
            <a:avLst/>
          </a:prstGeom>
          <a:noFill/>
        </p:spPr>
        <p:txBody>
          <a:bodyPr wrap="square" rtlCol="0" anchor="b">
            <a:spAutoFit/>
          </a:bodyPr>
          <a:lstStyle/>
          <a:p>
            <a:r>
              <a:rPr lang="en-US" sz="800" dirty="0"/>
              <a:t>iGOR, Innovations in Genicular Outcomes Registry; OAK, osteoarthritis of the knee.</a:t>
            </a:r>
          </a:p>
        </p:txBody>
      </p:sp>
      <p:sp>
        <p:nvSpPr>
          <p:cNvPr id="6" name="TextBox 5">
            <a:extLst>
              <a:ext uri="{FF2B5EF4-FFF2-40B4-BE49-F238E27FC236}">
                <a16:creationId xmlns:a16="http://schemas.microsoft.com/office/drawing/2014/main" id="{6C6F6A23-19DB-CFA2-18F0-489FAE906261}"/>
              </a:ext>
            </a:extLst>
          </p:cNvPr>
          <p:cNvSpPr txBox="1"/>
          <p:nvPr/>
        </p:nvSpPr>
        <p:spPr>
          <a:xfrm>
            <a:off x="4003675" y="1294374"/>
            <a:ext cx="4417938" cy="338554"/>
          </a:xfrm>
          <a:prstGeom prst="rect">
            <a:avLst/>
          </a:prstGeom>
          <a:noFill/>
        </p:spPr>
        <p:txBody>
          <a:bodyPr wrap="square">
            <a:spAutoFit/>
          </a:bodyPr>
          <a:lstStyle/>
          <a:p>
            <a:pPr algn="ctr"/>
            <a:r>
              <a:rPr lang="en-US" sz="1600" b="1" dirty="0">
                <a:latin typeface="Arial" panose="020B0604020202020204" pitchFamily="34" charset="0"/>
                <a:ea typeface="Calibri" panose="020F0502020204030204" pitchFamily="34" charset="0"/>
              </a:rPr>
              <a:t>Opioid </a:t>
            </a:r>
            <a:r>
              <a:rPr lang="en-US" sz="1600" b="1" dirty="0">
                <a:ea typeface="Calibri" panose="020F0502020204030204" pitchFamily="34" charset="0"/>
              </a:rPr>
              <a:t>U</a:t>
            </a:r>
            <a:r>
              <a:rPr lang="en-US" sz="1600" b="1" dirty="0">
                <a:latin typeface="Arial" panose="020B0604020202020204" pitchFamily="34" charset="0"/>
                <a:ea typeface="Calibri" panose="020F0502020204030204" pitchFamily="34" charset="0"/>
              </a:rPr>
              <a:t>se During 3 Months of Follow-Up</a:t>
            </a:r>
            <a:endParaRPr lang="en-US" sz="1600" b="1" dirty="0"/>
          </a:p>
        </p:txBody>
      </p:sp>
      <p:grpSp>
        <p:nvGrpSpPr>
          <p:cNvPr id="7" name="Group 6">
            <a:extLst>
              <a:ext uri="{FF2B5EF4-FFF2-40B4-BE49-F238E27FC236}">
                <a16:creationId xmlns:a16="http://schemas.microsoft.com/office/drawing/2014/main" id="{A6BA4CA0-8048-C914-363F-9949BE0273D6}"/>
              </a:ext>
            </a:extLst>
          </p:cNvPr>
          <p:cNvGrpSpPr/>
          <p:nvPr/>
        </p:nvGrpSpPr>
        <p:grpSpPr>
          <a:xfrm>
            <a:off x="3829761" y="1873270"/>
            <a:ext cx="4829978" cy="2536293"/>
            <a:chOff x="6087185" y="2442634"/>
            <a:chExt cx="5535745" cy="2777066"/>
          </a:xfrm>
        </p:grpSpPr>
        <p:graphicFrame>
          <p:nvGraphicFramePr>
            <p:cNvPr id="8" name="Chart 7">
              <a:extLst>
                <a:ext uri="{FF2B5EF4-FFF2-40B4-BE49-F238E27FC236}">
                  <a16:creationId xmlns:a16="http://schemas.microsoft.com/office/drawing/2014/main" id="{37ADD341-422E-FDC8-4CFA-C5053142FF1E}"/>
                </a:ext>
              </a:extLst>
            </p:cNvPr>
            <p:cNvGraphicFramePr/>
            <p:nvPr>
              <p:extLst>
                <p:ext uri="{D42A27DB-BD31-4B8C-83A1-F6EECF244321}">
                  <p14:modId xmlns:p14="http://schemas.microsoft.com/office/powerpoint/2010/main" val="3240403754"/>
                </p:ext>
              </p:extLst>
            </p:nvPr>
          </p:nvGraphicFramePr>
          <p:xfrm>
            <a:off x="6918963" y="2442634"/>
            <a:ext cx="3530678" cy="2777066"/>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2D562E5F-9F6A-0881-7CDE-CADD90F56168}"/>
                </a:ext>
              </a:extLst>
            </p:cNvPr>
            <p:cNvSpPr txBox="1"/>
            <p:nvPr/>
          </p:nvSpPr>
          <p:spPr>
            <a:xfrm>
              <a:off x="6087185" y="2598257"/>
              <a:ext cx="1663558" cy="707688"/>
            </a:xfrm>
            <a:prstGeom prst="rect">
              <a:avLst/>
            </a:prstGeom>
            <a:noFill/>
          </p:spPr>
          <p:txBody>
            <a:bodyPr wrap="square" rtlCol="0">
              <a:spAutoFit/>
            </a:bodyPr>
            <a:lstStyle/>
            <a:p>
              <a:pPr algn="ctr"/>
              <a:r>
                <a:rPr lang="en-US" sz="1600" dirty="0">
                  <a:solidFill>
                    <a:srgbClr val="BD2929"/>
                  </a:solidFill>
                  <a:latin typeface="+mn-lt"/>
                </a:rPr>
                <a:t>No opioid use</a:t>
              </a:r>
            </a:p>
            <a:p>
              <a:pPr algn="ctr"/>
              <a:r>
                <a:rPr lang="en-US" sz="2000" b="1" dirty="0">
                  <a:solidFill>
                    <a:srgbClr val="BD2929"/>
                  </a:solidFill>
                  <a:latin typeface="+mn-lt"/>
                </a:rPr>
                <a:t>79%</a:t>
              </a:r>
            </a:p>
          </p:txBody>
        </p:sp>
        <p:sp>
          <p:nvSpPr>
            <p:cNvPr id="10" name="TextBox 9">
              <a:extLst>
                <a:ext uri="{FF2B5EF4-FFF2-40B4-BE49-F238E27FC236}">
                  <a16:creationId xmlns:a16="http://schemas.microsoft.com/office/drawing/2014/main" id="{B0A302D8-847D-E9EB-6A95-4EFF59722A5E}"/>
                </a:ext>
              </a:extLst>
            </p:cNvPr>
            <p:cNvSpPr txBox="1"/>
            <p:nvPr/>
          </p:nvSpPr>
          <p:spPr>
            <a:xfrm>
              <a:off x="9902241" y="2530427"/>
              <a:ext cx="1687942" cy="707688"/>
            </a:xfrm>
            <a:prstGeom prst="rect">
              <a:avLst/>
            </a:prstGeom>
            <a:noFill/>
          </p:spPr>
          <p:txBody>
            <a:bodyPr wrap="square" rtlCol="0">
              <a:spAutoFit/>
            </a:bodyPr>
            <a:lstStyle/>
            <a:p>
              <a:pPr algn="ctr"/>
              <a:r>
                <a:rPr lang="en-US" sz="1600" dirty="0">
                  <a:solidFill>
                    <a:schemeClr val="accent5">
                      <a:lumMod val="25000"/>
                    </a:schemeClr>
                  </a:solidFill>
                  <a:latin typeface="+mn-lt"/>
                </a:rPr>
                <a:t>Opioid use</a:t>
              </a:r>
            </a:p>
            <a:p>
              <a:pPr algn="ctr"/>
              <a:r>
                <a:rPr lang="en-US" sz="2000" b="1" dirty="0">
                  <a:solidFill>
                    <a:schemeClr val="accent5">
                      <a:lumMod val="25000"/>
                    </a:schemeClr>
                  </a:solidFill>
                  <a:latin typeface="+mn-lt"/>
                </a:rPr>
                <a:t>21%</a:t>
              </a:r>
            </a:p>
          </p:txBody>
        </p:sp>
        <p:sp>
          <p:nvSpPr>
            <p:cNvPr id="11" name="TextBox 10">
              <a:extLst>
                <a:ext uri="{FF2B5EF4-FFF2-40B4-BE49-F238E27FC236}">
                  <a16:creationId xmlns:a16="http://schemas.microsoft.com/office/drawing/2014/main" id="{E060F138-7A54-0C6E-2BAA-F5EC7D489385}"/>
                </a:ext>
              </a:extLst>
            </p:cNvPr>
            <p:cNvSpPr txBox="1"/>
            <p:nvPr/>
          </p:nvSpPr>
          <p:spPr>
            <a:xfrm>
              <a:off x="9869493" y="3327300"/>
              <a:ext cx="1753437" cy="1056700"/>
            </a:xfrm>
            <a:prstGeom prst="rect">
              <a:avLst/>
            </a:prstGeom>
            <a:noFill/>
          </p:spPr>
          <p:txBody>
            <a:bodyPr wrap="square" rtlCol="0">
              <a:spAutoFit/>
            </a:bodyPr>
            <a:lstStyle/>
            <a:p>
              <a:pPr algn="ctr">
                <a:spcAft>
                  <a:spcPts val="800"/>
                </a:spcAft>
              </a:pPr>
              <a:r>
                <a:rPr lang="en-US" sz="1200" b="1" dirty="0">
                  <a:solidFill>
                    <a:schemeClr val="accent5">
                      <a:lumMod val="25000"/>
                    </a:schemeClr>
                  </a:solidFill>
                  <a:latin typeface="+mn-lt"/>
                </a:rPr>
                <a:t>       12%	</a:t>
              </a:r>
              <a:br>
                <a:rPr lang="en-US" sz="1200" b="1" dirty="0">
                  <a:solidFill>
                    <a:schemeClr val="accent5">
                      <a:lumMod val="25000"/>
                    </a:schemeClr>
                  </a:solidFill>
                  <a:latin typeface="+mn-lt"/>
                </a:rPr>
              </a:br>
              <a:r>
                <a:rPr lang="en-US" sz="1200" dirty="0">
                  <a:solidFill>
                    <a:schemeClr val="accent5">
                      <a:lumMod val="25000"/>
                    </a:schemeClr>
                  </a:solidFill>
                  <a:latin typeface="+mn-lt"/>
                </a:rPr>
                <a:t>Opioid-naive</a:t>
              </a:r>
            </a:p>
            <a:p>
              <a:pPr algn="ctr">
                <a:spcAft>
                  <a:spcPts val="800"/>
                </a:spcAft>
              </a:pPr>
              <a:r>
                <a:rPr lang="en-US" sz="1200" b="1" dirty="0">
                  <a:solidFill>
                    <a:schemeClr val="accent5">
                      <a:lumMod val="25000"/>
                    </a:schemeClr>
                  </a:solidFill>
                  <a:latin typeface="+mn-lt"/>
                </a:rPr>
                <a:t>9%</a:t>
              </a:r>
              <a:br>
                <a:rPr lang="en-US" sz="1200" b="1" dirty="0">
                  <a:solidFill>
                    <a:schemeClr val="accent5">
                      <a:lumMod val="25000"/>
                    </a:schemeClr>
                  </a:solidFill>
                  <a:latin typeface="+mn-lt"/>
                </a:rPr>
              </a:br>
              <a:r>
                <a:rPr lang="en-US" sz="1200" dirty="0">
                  <a:solidFill>
                    <a:schemeClr val="accent5">
                      <a:lumMod val="25000"/>
                    </a:schemeClr>
                  </a:solidFill>
                  <a:latin typeface="+mn-lt"/>
                </a:rPr>
                <a:t>Opioid-experienced</a:t>
              </a:r>
            </a:p>
          </p:txBody>
        </p:sp>
        <p:cxnSp>
          <p:nvCxnSpPr>
            <p:cNvPr id="12" name="Straight Connector 11">
              <a:extLst>
                <a:ext uri="{FF2B5EF4-FFF2-40B4-BE49-F238E27FC236}">
                  <a16:creationId xmlns:a16="http://schemas.microsoft.com/office/drawing/2014/main" id="{44B461EB-7C7A-4F67-56E4-E9F82636496E}"/>
                </a:ext>
              </a:extLst>
            </p:cNvPr>
            <p:cNvCxnSpPr>
              <a:cxnSpLocks/>
            </p:cNvCxnSpPr>
            <p:nvPr/>
          </p:nvCxnSpPr>
          <p:spPr>
            <a:xfrm>
              <a:off x="10029246" y="3269091"/>
              <a:ext cx="1433931" cy="0"/>
            </a:xfrm>
            <a:prstGeom prst="line">
              <a:avLst/>
            </a:prstGeom>
            <a:noFill/>
            <a:ln w="9525" cap="rnd" cmpd="sng" algn="ctr">
              <a:solidFill>
                <a:schemeClr val="accent5">
                  <a:lumMod val="25000"/>
                </a:schemeClr>
              </a:solidFill>
              <a:prstDash val="solid"/>
              <a:miter lim="800000"/>
            </a:ln>
            <a:effectLst/>
          </p:spPr>
        </p:cxnSp>
      </p:grpSp>
    </p:spTree>
    <p:extLst>
      <p:ext uri="{BB962C8B-B14F-4D97-AF65-F5344CB8AC3E}">
        <p14:creationId xmlns:p14="http://schemas.microsoft.com/office/powerpoint/2010/main" val="104701126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78150" rtl="0" eaLnBrk="1" fontAlgn="base" latinLnBrk="0" hangingPunct="1">
          <a:lnSpc>
            <a:spcPct val="100000"/>
          </a:lnSpc>
          <a:spcBef>
            <a:spcPct val="0"/>
          </a:spcBef>
          <a:spcAft>
            <a:spcPct val="0"/>
          </a:spcAft>
          <a:buClrTx/>
          <a:buSzTx/>
          <a:buFontTx/>
          <a:buNone/>
          <a:tabLst/>
          <a:defRPr kumimoji="0" lang="en-US" sz="59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78150" rtl="0" eaLnBrk="1" fontAlgn="base" latinLnBrk="0" hangingPunct="1">
          <a:lnSpc>
            <a:spcPct val="100000"/>
          </a:lnSpc>
          <a:spcBef>
            <a:spcPct val="0"/>
          </a:spcBef>
          <a:spcAft>
            <a:spcPct val="0"/>
          </a:spcAft>
          <a:buClrTx/>
          <a:buSzTx/>
          <a:buFontTx/>
          <a:buNone/>
          <a:tabLst/>
          <a:defRPr kumimoji="0" lang="en-US" sz="59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F5FBC543B747489C84C5B2D39763FD" ma:contentTypeVersion="11" ma:contentTypeDescription="Create a new document." ma:contentTypeScope="" ma:versionID="c0eb856c0858a1d3f621db53be27e5e2">
  <xsd:schema xmlns:xsd="http://www.w3.org/2001/XMLSchema" xmlns:xs="http://www.w3.org/2001/XMLSchema" xmlns:p="http://schemas.microsoft.com/office/2006/metadata/properties" xmlns:ns2="6d28b979-20e9-4399-9c9c-06083ce3498f" xmlns:ns3="79335363-86ab-451e-a4c4-071d15a7bcf0" targetNamespace="http://schemas.microsoft.com/office/2006/metadata/properties" ma:root="true" ma:fieldsID="5ae74468dbc4f7d62303977da19d943b" ns2:_="" ns3:_="">
    <xsd:import namespace="6d28b979-20e9-4399-9c9c-06083ce3498f"/>
    <xsd:import namespace="79335363-86ab-451e-a4c4-071d15a7bcf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28b979-20e9-4399-9c9c-06083ce349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36a257fb-28f5-49c4-92c3-d49665e8e1d3"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9335363-86ab-451e-a4c4-071d15a7bcf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eb88fe8-98be-4755-907a-2ca117d22f29}" ma:internalName="TaxCatchAll" ma:showField="CatchAllData" ma:web="79335363-86ab-451e-a4c4-071d15a7bcf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d28b979-20e9-4399-9c9c-06083ce3498f">
      <Terms xmlns="http://schemas.microsoft.com/office/infopath/2007/PartnerControls"/>
    </lcf76f155ced4ddcb4097134ff3c332f>
    <TaxCatchAll xmlns="79335363-86ab-451e-a4c4-071d15a7bcf0" xsi:nil="true"/>
  </documentManagement>
</p:properties>
</file>

<file path=customXml/itemProps1.xml><?xml version="1.0" encoding="utf-8"?>
<ds:datastoreItem xmlns:ds="http://schemas.openxmlformats.org/officeDocument/2006/customXml" ds:itemID="{304FDCB3-D001-46B0-A0F9-742B654D7A39}"/>
</file>

<file path=customXml/itemProps2.xml><?xml version="1.0" encoding="utf-8"?>
<ds:datastoreItem xmlns:ds="http://schemas.openxmlformats.org/officeDocument/2006/customXml" ds:itemID="{411BB2C3-DDBB-4FBA-A25F-0E4E1ECF2A99}"/>
</file>

<file path=customXml/itemProps3.xml><?xml version="1.0" encoding="utf-8"?>
<ds:datastoreItem xmlns:ds="http://schemas.openxmlformats.org/officeDocument/2006/customXml" ds:itemID="{C3DD2338-67FF-434B-90E8-443A4BBC2F6D}"/>
</file>

<file path=docProps/app.xml><?xml version="1.0" encoding="utf-8"?>
<Properties xmlns="http://schemas.openxmlformats.org/officeDocument/2006/extended-properties" xmlns:vt="http://schemas.openxmlformats.org/officeDocument/2006/docPropsVTypes">
  <TotalTime>23823</TotalTime>
  <Words>3650</Words>
  <Application>Microsoft Office PowerPoint</Application>
  <PresentationFormat>On-screen Show (16:9)</PresentationFormat>
  <Paragraphs>555</Paragraphs>
  <Slides>10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Courier New</vt:lpstr>
      <vt:lpstr>Wingdings</vt:lpstr>
      <vt:lpstr>Default Design</vt:lpstr>
      <vt:lpstr>PowerPoint Presentation</vt:lpstr>
      <vt:lpstr>FINANCIAL DISCLOSURE</vt:lpstr>
      <vt:lpstr>INTRODUCTION</vt:lpstr>
      <vt:lpstr>METHODS: REGISTRY AND STUDY DESIGN</vt:lpstr>
      <vt:lpstr>RESULTS: PATIENT DEMOGRAPHICS AND BASELINE CHARACTERISTICS </vt:lpstr>
      <vt:lpstr>RESULTS: PATIENT DEMOGRAPHICS AND BASELINE CHARACTERISTICS (CONT)</vt:lpstr>
      <vt:lpstr>RESULTS: PAIN SEVERITY OUTCOMES</vt:lpstr>
      <vt:lpstr>RESULTS: FUNCTIONAL OUTCOMES</vt:lpstr>
      <vt:lpstr>RESULTS: OPIOID USE OUTCOMES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Admin08</dc:creator>
  <cp:lastModifiedBy>Mary Beriont</cp:lastModifiedBy>
  <cp:revision>315</cp:revision>
  <cp:lastPrinted>2024-01-17T14:27:40Z</cp:lastPrinted>
  <dcterms:created xsi:type="dcterms:W3CDTF">2011-10-04T19:56:52Z</dcterms:created>
  <dcterms:modified xsi:type="dcterms:W3CDTF">2024-02-08T20:48:06Z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0x010100EAF5FBC543B747489C84C5B2D39763FD</vt:lpwstr>
  </property>
</Properties>
</file>